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46"/>
  </p:notesMasterIdLst>
  <p:sldIdLst>
    <p:sldId id="256" r:id="rId5"/>
    <p:sldId id="529" r:id="rId6"/>
    <p:sldId id="393" r:id="rId7"/>
    <p:sldId id="530" r:id="rId8"/>
    <p:sldId id="496" r:id="rId9"/>
    <p:sldId id="514" r:id="rId10"/>
    <p:sldId id="495" r:id="rId11"/>
    <p:sldId id="516" r:id="rId12"/>
    <p:sldId id="497" r:id="rId13"/>
    <p:sldId id="494" r:id="rId14"/>
    <p:sldId id="534" r:id="rId15"/>
    <p:sldId id="493" r:id="rId16"/>
    <p:sldId id="498" r:id="rId17"/>
    <p:sldId id="492" r:id="rId18"/>
    <p:sldId id="491" r:id="rId19"/>
    <p:sldId id="535" r:id="rId20"/>
    <p:sldId id="490" r:id="rId21"/>
    <p:sldId id="499" r:id="rId22"/>
    <p:sldId id="513" r:id="rId23"/>
    <p:sldId id="489" r:id="rId24"/>
    <p:sldId id="488" r:id="rId25"/>
    <p:sldId id="536" r:id="rId26"/>
    <p:sldId id="500" r:id="rId27"/>
    <p:sldId id="501" r:id="rId28"/>
    <p:sldId id="502" r:id="rId29"/>
    <p:sldId id="506" r:id="rId30"/>
    <p:sldId id="533" r:id="rId31"/>
    <p:sldId id="505" r:id="rId32"/>
    <p:sldId id="531" r:id="rId33"/>
    <p:sldId id="511" r:id="rId34"/>
    <p:sldId id="510" r:id="rId35"/>
    <p:sldId id="509" r:id="rId36"/>
    <p:sldId id="508" r:id="rId37"/>
    <p:sldId id="507" r:id="rId38"/>
    <p:sldId id="521" r:id="rId39"/>
    <p:sldId id="512" r:id="rId40"/>
    <p:sldId id="520" r:id="rId41"/>
    <p:sldId id="503" r:id="rId42"/>
    <p:sldId id="515" r:id="rId43"/>
    <p:sldId id="519" r:id="rId44"/>
    <p:sldId id="532" r:id="rId45"/>
  </p:sldIdLst>
  <p:sldSz cx="9144000" cy="6858000" type="screen4x3"/>
  <p:notesSz cx="6858000" cy="91440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53" autoAdjust="0"/>
    <p:restoredTop sz="80817" autoAdjust="0"/>
  </p:normalViewPr>
  <p:slideViewPr>
    <p:cSldViewPr>
      <p:cViewPr varScale="1">
        <p:scale>
          <a:sx n="60" d="100"/>
          <a:sy n="60" d="100"/>
        </p:scale>
        <p:origin x="1290" y="6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3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204EE39-12EC-4CF0-826B-690B44EBA6E5}"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9E6C3E6-9C4E-4526-A095-33E440164373}" type="slidenum">
              <a:rPr lang="en-US"/>
              <a:pPr>
                <a:defRPr/>
              </a:pPr>
              <a:t>‹#›</a:t>
            </a:fld>
            <a:endParaRPr lang="en-US" dirty="0"/>
          </a:p>
        </p:txBody>
      </p:sp>
    </p:spTree>
    <p:extLst>
      <p:ext uri="{BB962C8B-B14F-4D97-AF65-F5344CB8AC3E}">
        <p14:creationId xmlns:p14="http://schemas.microsoft.com/office/powerpoint/2010/main" val="171281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E6C3E6-9C4E-4526-A095-33E440164373}" type="slidenum">
              <a:rPr lang="en-US" smtClean="0"/>
              <a:pPr>
                <a:defRPr/>
              </a:pPr>
              <a:t>2</a:t>
            </a:fld>
            <a:endParaRPr lang="en-US" dirty="0"/>
          </a:p>
        </p:txBody>
      </p:sp>
    </p:spTree>
    <p:extLst>
      <p:ext uri="{BB962C8B-B14F-4D97-AF65-F5344CB8AC3E}">
        <p14:creationId xmlns:p14="http://schemas.microsoft.com/office/powerpoint/2010/main" val="1593353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dirty="0" smtClean="0">
                <a:cs typeface="Arial" charset="0"/>
              </a:rPr>
              <a:t>The internal analysis provides important information about an organization’s specific resources and capabilities. An organization’s </a:t>
            </a:r>
            <a:r>
              <a:rPr lang="en-US" b="1" dirty="0" smtClean="0">
                <a:cs typeface="Arial" charset="0"/>
              </a:rPr>
              <a:t>resources </a:t>
            </a:r>
            <a:r>
              <a:rPr lang="en-US" dirty="0" smtClean="0">
                <a:cs typeface="Arial" charset="0"/>
              </a:rPr>
              <a:t>are its assets—financial, physical, human, and intangible—that it uses to develop, manufacture, and deliver products to its customers. They’re “what” the organization has. On the other hand, its </a:t>
            </a:r>
            <a:r>
              <a:rPr lang="en-US" b="1" dirty="0" smtClean="0">
                <a:cs typeface="Arial" charset="0"/>
              </a:rPr>
              <a:t>capabilities </a:t>
            </a:r>
            <a:r>
              <a:rPr lang="en-US" dirty="0" smtClean="0">
                <a:cs typeface="Arial" charset="0"/>
              </a:rPr>
              <a:t>are its skills and abilities in doing the work activities needed in its business—“how” it does its work. The major value-creating capabilities of the organization are known as its </a:t>
            </a:r>
            <a:r>
              <a:rPr lang="en-US" b="1" dirty="0" smtClean="0">
                <a:cs typeface="Arial" charset="0"/>
              </a:rPr>
              <a:t>core competencies.</a:t>
            </a:r>
          </a:p>
          <a:p>
            <a:pPr eaLnBrk="1" hangingPunct="1"/>
            <a:endParaRPr lang="en-US" b="1" dirty="0" smtClean="0">
              <a:cs typeface="Arial" charset="0"/>
            </a:endParaRPr>
          </a:p>
          <a:p>
            <a:pPr eaLnBrk="1" hangingPunct="1"/>
            <a:r>
              <a:rPr lang="en-US" dirty="0" smtClean="0">
                <a:cs typeface="Arial" charset="0"/>
              </a:rPr>
              <a:t>After completing an internal analysis, managers should be able to identify organizational strengths and weaknesses. Any activities the organization does well or any unique resources that it has are called </a:t>
            </a:r>
            <a:r>
              <a:rPr lang="en-US" b="1" dirty="0" smtClean="0">
                <a:cs typeface="Arial" charset="0"/>
              </a:rPr>
              <a:t>strengths</a:t>
            </a:r>
            <a:r>
              <a:rPr lang="en-US" dirty="0" smtClean="0">
                <a:cs typeface="Arial" charset="0"/>
              </a:rPr>
              <a:t>. </a:t>
            </a:r>
            <a:r>
              <a:rPr lang="en-US" b="1" dirty="0" smtClean="0">
                <a:cs typeface="Arial" charset="0"/>
              </a:rPr>
              <a:t>Weaknesses </a:t>
            </a:r>
            <a:r>
              <a:rPr lang="en-US" dirty="0" smtClean="0">
                <a:cs typeface="Arial" charset="0"/>
              </a:rPr>
              <a:t>are activities the organization doesn’t do well or resources it needs but doesn’t possess.</a:t>
            </a:r>
          </a:p>
        </p:txBody>
      </p:sp>
      <p:sp>
        <p:nvSpPr>
          <p:cNvPr id="4" name="Slide Number Placeholder 3"/>
          <p:cNvSpPr>
            <a:spLocks noGrp="1"/>
          </p:cNvSpPr>
          <p:nvPr>
            <p:ph type="sldNum" sz="quarter" idx="5"/>
          </p:nvPr>
        </p:nvSpPr>
        <p:spPr/>
        <p:txBody>
          <a:bodyPr/>
          <a:lstStyle/>
          <a:p>
            <a:pPr>
              <a:defRPr/>
            </a:pPr>
            <a:fld id="{FAE105D0-E62E-486D-927B-3EC2D9501D47}" type="slidenum">
              <a:rPr lang="en-US" smtClean="0"/>
              <a:pPr>
                <a:defRPr/>
              </a:pPr>
              <a:t>11</a:t>
            </a:fld>
            <a:endParaRPr lang="en-US" dirty="0"/>
          </a:p>
        </p:txBody>
      </p:sp>
    </p:spTree>
    <p:extLst>
      <p:ext uri="{BB962C8B-B14F-4D97-AF65-F5344CB8AC3E}">
        <p14:creationId xmlns:p14="http://schemas.microsoft.com/office/powerpoint/2010/main" val="3693117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The combined external and internal analyses are called the </a:t>
            </a:r>
            <a:r>
              <a:rPr lang="en-US" b="1" dirty="0" smtClean="0">
                <a:cs typeface="Arial" charset="0"/>
              </a:rPr>
              <a:t>SWOT analysis</a:t>
            </a:r>
            <a:r>
              <a:rPr lang="en-US" dirty="0" smtClean="0">
                <a:cs typeface="Arial" charset="0"/>
              </a:rPr>
              <a:t>, an analysis of the organization’s </a:t>
            </a:r>
            <a:r>
              <a:rPr lang="en-US" i="1" dirty="0" smtClean="0">
                <a:cs typeface="Arial" charset="0"/>
              </a:rPr>
              <a:t>s</a:t>
            </a:r>
            <a:r>
              <a:rPr lang="en-US" dirty="0" smtClean="0">
                <a:cs typeface="Arial" charset="0"/>
              </a:rPr>
              <a:t>trengths, </a:t>
            </a:r>
            <a:r>
              <a:rPr lang="en-US" i="1" dirty="0" smtClean="0">
                <a:cs typeface="Arial" charset="0"/>
              </a:rPr>
              <a:t>w</a:t>
            </a:r>
            <a:r>
              <a:rPr lang="en-US" dirty="0" smtClean="0">
                <a:cs typeface="Arial" charset="0"/>
              </a:rPr>
              <a:t>eaknesses, </a:t>
            </a:r>
            <a:r>
              <a:rPr lang="en-US" i="1" dirty="0" smtClean="0">
                <a:cs typeface="Arial" charset="0"/>
              </a:rPr>
              <a:t>o</a:t>
            </a:r>
            <a:r>
              <a:rPr lang="en-US" dirty="0" smtClean="0">
                <a:cs typeface="Arial" charset="0"/>
              </a:rPr>
              <a:t>pportunities, and </a:t>
            </a:r>
            <a:r>
              <a:rPr lang="en-US" i="1" dirty="0" smtClean="0">
                <a:cs typeface="Arial" charset="0"/>
              </a:rPr>
              <a:t>t</a:t>
            </a:r>
            <a:r>
              <a:rPr lang="en-US" dirty="0" smtClean="0">
                <a:cs typeface="Arial" charset="0"/>
              </a:rPr>
              <a:t>hreats. After completing the SWOT analysis, managers are ready to formulate appropriate strategies—that is, strategies that (1) exploit an organization’s strengths and external opportunities, (2) buffer or protect the organization from external threats, or (3) correct critical weaknesses.</a:t>
            </a:r>
          </a:p>
        </p:txBody>
      </p:sp>
      <p:sp>
        <p:nvSpPr>
          <p:cNvPr id="4" name="Slide Number Placeholder 3"/>
          <p:cNvSpPr>
            <a:spLocks noGrp="1"/>
          </p:cNvSpPr>
          <p:nvPr>
            <p:ph type="sldNum" sz="quarter" idx="5"/>
          </p:nvPr>
        </p:nvSpPr>
        <p:spPr/>
        <p:txBody>
          <a:bodyPr/>
          <a:lstStyle/>
          <a:p>
            <a:pPr>
              <a:defRPr/>
            </a:pPr>
            <a:fld id="{0DE38891-913F-4CEA-8BE8-B275B571EC49}" type="slidenum">
              <a:rPr lang="en-US" smtClean="0"/>
              <a:pPr>
                <a:defRPr/>
              </a:pPr>
              <a:t>12</a:t>
            </a:fld>
            <a:endParaRPr lang="en-US" dirty="0"/>
          </a:p>
        </p:txBody>
      </p:sp>
    </p:spTree>
    <p:extLst>
      <p:ext uri="{BB962C8B-B14F-4D97-AF65-F5344CB8AC3E}">
        <p14:creationId xmlns:p14="http://schemas.microsoft.com/office/powerpoint/2010/main" val="416403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017A0F29-CFDB-42CB-ADBF-6FA69E453055}" type="slidenum">
              <a:rPr lang="en-US" smtClean="0"/>
              <a:pPr>
                <a:defRPr/>
              </a:pPr>
              <a:t>13</a:t>
            </a:fld>
            <a:endParaRPr lang="en-US" dirty="0"/>
          </a:p>
        </p:txBody>
      </p:sp>
    </p:spTree>
    <p:extLst>
      <p:ext uri="{BB962C8B-B14F-4D97-AF65-F5344CB8AC3E}">
        <p14:creationId xmlns:p14="http://schemas.microsoft.com/office/powerpoint/2010/main" val="4078037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smtClean="0">
                <a:cs typeface="Arial" charset="0"/>
              </a:rPr>
              <a:t>As managers formulate strategies, they should consider the realities of the external environment and their available resources and capabilities in order to design strategies that will help an organization achieve its goals.  The three main types of strategies managers will formulate include corporate, competitive, and functional.</a:t>
            </a:r>
          </a:p>
        </p:txBody>
      </p:sp>
      <p:sp>
        <p:nvSpPr>
          <p:cNvPr id="4" name="Slide Number Placeholder 3"/>
          <p:cNvSpPr>
            <a:spLocks noGrp="1"/>
          </p:cNvSpPr>
          <p:nvPr>
            <p:ph type="sldNum" sz="quarter" idx="5"/>
          </p:nvPr>
        </p:nvSpPr>
        <p:spPr/>
        <p:txBody>
          <a:bodyPr/>
          <a:lstStyle/>
          <a:p>
            <a:pPr>
              <a:defRPr/>
            </a:pPr>
            <a:fld id="{4C19B49D-3C2A-49AE-B0E5-67365300F898}" type="slidenum">
              <a:rPr lang="en-US" smtClean="0"/>
              <a:pPr>
                <a:defRPr/>
              </a:pPr>
              <a:t>14</a:t>
            </a:fld>
            <a:endParaRPr lang="en-US" dirty="0"/>
          </a:p>
        </p:txBody>
      </p:sp>
    </p:spTree>
    <p:extLst>
      <p:ext uri="{BB962C8B-B14F-4D97-AF65-F5344CB8AC3E}">
        <p14:creationId xmlns:p14="http://schemas.microsoft.com/office/powerpoint/2010/main" val="3614179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Once strategies are formulated, they must be implemented. No matter how effectively an organization has planned its strategies, performance will suffer if the strategies aren’t implemented properly.</a:t>
            </a:r>
          </a:p>
          <a:p>
            <a:pPr eaLnBrk="1" hangingPunct="1"/>
            <a:endParaRPr lang="en-US" dirty="0" smtClean="0">
              <a:cs typeface="Arial" charset="0"/>
            </a:endParaRPr>
          </a:p>
          <a:p>
            <a:pPr eaLnBrk="1" hangingPunct="1"/>
            <a:r>
              <a:rPr lang="en-US" dirty="0" smtClean="0">
                <a:cs typeface="Arial" charset="0"/>
              </a:rPr>
              <a:t>The final step in the strategic management process is evaluating results. How effective have the strategies been at helping the organization reach its goals? What adjustments are necessary?</a:t>
            </a:r>
          </a:p>
        </p:txBody>
      </p:sp>
      <p:sp>
        <p:nvSpPr>
          <p:cNvPr id="4" name="Slide Number Placeholder 3"/>
          <p:cNvSpPr>
            <a:spLocks noGrp="1"/>
          </p:cNvSpPr>
          <p:nvPr>
            <p:ph type="sldNum" sz="quarter" idx="5"/>
          </p:nvPr>
        </p:nvSpPr>
        <p:spPr/>
        <p:txBody>
          <a:bodyPr/>
          <a:lstStyle/>
          <a:p>
            <a:pPr>
              <a:defRPr/>
            </a:pPr>
            <a:fld id="{03EB47DA-0965-4A03-A041-5E3A67EA46ED}" type="slidenum">
              <a:rPr lang="en-US" smtClean="0"/>
              <a:pPr>
                <a:defRPr/>
              </a:pPr>
              <a:t>15</a:t>
            </a:fld>
            <a:endParaRPr lang="en-US" dirty="0"/>
          </a:p>
        </p:txBody>
      </p:sp>
    </p:spTree>
    <p:extLst>
      <p:ext uri="{BB962C8B-B14F-4D97-AF65-F5344CB8AC3E}">
        <p14:creationId xmlns:p14="http://schemas.microsoft.com/office/powerpoint/2010/main" val="292414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Once strategies are formulated, they must be implemented. No matter how effectively an organization has planned its strategies, performance will suffer if the strategies aren’t implemented properly.</a:t>
            </a:r>
          </a:p>
          <a:p>
            <a:pPr eaLnBrk="1" hangingPunct="1"/>
            <a:endParaRPr lang="en-US" dirty="0" smtClean="0">
              <a:cs typeface="Arial" charset="0"/>
            </a:endParaRPr>
          </a:p>
          <a:p>
            <a:pPr eaLnBrk="1" hangingPunct="1"/>
            <a:r>
              <a:rPr lang="en-US" dirty="0" smtClean="0">
                <a:cs typeface="Arial" charset="0"/>
              </a:rPr>
              <a:t>The final step in the strategic management process is evaluating results. How effective have the strategies been at helping the organization reach its goals? What adjustments are necessary?</a:t>
            </a:r>
          </a:p>
        </p:txBody>
      </p:sp>
      <p:sp>
        <p:nvSpPr>
          <p:cNvPr id="4" name="Slide Number Placeholder 3"/>
          <p:cNvSpPr>
            <a:spLocks noGrp="1"/>
          </p:cNvSpPr>
          <p:nvPr>
            <p:ph type="sldNum" sz="quarter" idx="5"/>
          </p:nvPr>
        </p:nvSpPr>
        <p:spPr/>
        <p:txBody>
          <a:bodyPr/>
          <a:lstStyle/>
          <a:p>
            <a:pPr>
              <a:defRPr/>
            </a:pPr>
            <a:fld id="{03EB47DA-0965-4A03-A041-5E3A67EA46ED}" type="slidenum">
              <a:rPr lang="en-US" smtClean="0"/>
              <a:pPr>
                <a:defRPr/>
              </a:pPr>
              <a:t>16</a:t>
            </a:fld>
            <a:endParaRPr lang="en-US" dirty="0"/>
          </a:p>
        </p:txBody>
      </p:sp>
    </p:spTree>
    <p:extLst>
      <p:ext uri="{BB962C8B-B14F-4D97-AF65-F5344CB8AC3E}">
        <p14:creationId xmlns:p14="http://schemas.microsoft.com/office/powerpoint/2010/main" val="292414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corporate strategy </a:t>
            </a:r>
            <a:r>
              <a:rPr lang="en-US" dirty="0" smtClean="0">
                <a:cs typeface="Arial" charset="0"/>
              </a:rPr>
              <a:t>is one that determines what businesses a company is in or wants to be in and what it wants to do with those businesses. It’s based on the mission and goals of the organization and the roles that each business unit of the organization will play.</a:t>
            </a:r>
          </a:p>
          <a:p>
            <a:pPr eaLnBrk="1" hangingPunct="1"/>
            <a:endParaRPr lang="en-US" dirty="0" smtClean="0">
              <a:cs typeface="Arial" charset="0"/>
            </a:endParaRPr>
          </a:p>
          <a:p>
            <a:pPr eaLnBrk="1" hangingPunct="1"/>
            <a:r>
              <a:rPr lang="en-US" dirty="0" smtClean="0">
                <a:cs typeface="Arial" charset="0"/>
              </a:rPr>
              <a:t>When an organization is in several different businesses, those single businesses that are independent and that have their own competitive strategies are referred to as </a:t>
            </a:r>
            <a:r>
              <a:rPr lang="en-US" b="1" dirty="0" smtClean="0">
                <a:cs typeface="Arial" charset="0"/>
              </a:rPr>
              <a:t>strategic business units (SBUs)</a:t>
            </a:r>
            <a:r>
              <a:rPr lang="en-US" dirty="0" smtClean="0">
                <a:cs typeface="Arial" charset="0"/>
              </a:rPr>
              <a:t>.</a:t>
            </a:r>
          </a:p>
        </p:txBody>
      </p:sp>
      <p:sp>
        <p:nvSpPr>
          <p:cNvPr id="4" name="Slide Number Placeholder 3"/>
          <p:cNvSpPr>
            <a:spLocks noGrp="1"/>
          </p:cNvSpPr>
          <p:nvPr>
            <p:ph type="sldNum" sz="quarter" idx="5"/>
          </p:nvPr>
        </p:nvSpPr>
        <p:spPr/>
        <p:txBody>
          <a:bodyPr/>
          <a:lstStyle/>
          <a:p>
            <a:pPr>
              <a:defRPr/>
            </a:pPr>
            <a:fld id="{719B80AB-CBCA-4929-8CC2-7CF85E79C90B}" type="slidenum">
              <a:rPr lang="en-US" smtClean="0"/>
              <a:pPr>
                <a:defRPr/>
              </a:pPr>
              <a:t>17</a:t>
            </a:fld>
            <a:endParaRPr lang="en-US" dirty="0"/>
          </a:p>
        </p:txBody>
      </p:sp>
    </p:spTree>
    <p:extLst>
      <p:ext uri="{BB962C8B-B14F-4D97-AF65-F5344CB8AC3E}">
        <p14:creationId xmlns:p14="http://schemas.microsoft.com/office/powerpoint/2010/main" val="3750550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smtClean="0">
                <a:cs typeface="Arial" charset="0"/>
              </a:rPr>
              <a:t>The three main types of corporate strategies are growth, stability, and renewal. Let’s look at each type.  </a:t>
            </a:r>
          </a:p>
        </p:txBody>
      </p:sp>
      <p:sp>
        <p:nvSpPr>
          <p:cNvPr id="4" name="Slide Number Placeholder 3"/>
          <p:cNvSpPr>
            <a:spLocks noGrp="1"/>
          </p:cNvSpPr>
          <p:nvPr>
            <p:ph type="sldNum" sz="quarter" idx="5"/>
          </p:nvPr>
        </p:nvSpPr>
        <p:spPr/>
        <p:txBody>
          <a:bodyPr/>
          <a:lstStyle/>
          <a:p>
            <a:pPr>
              <a:defRPr/>
            </a:pPr>
            <a:fld id="{2BC98F12-E9D9-4353-AADC-03BF9FBD7966}" type="slidenum">
              <a:rPr lang="en-US" smtClean="0"/>
              <a:pPr>
                <a:defRPr/>
              </a:pPr>
              <a:t>18</a:t>
            </a:fld>
            <a:endParaRPr lang="en-US" dirty="0"/>
          </a:p>
        </p:txBody>
      </p:sp>
    </p:spTree>
    <p:extLst>
      <p:ext uri="{BB962C8B-B14F-4D97-AF65-F5344CB8AC3E}">
        <p14:creationId xmlns:p14="http://schemas.microsoft.com/office/powerpoint/2010/main" val="4233772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A9BEBD5-F6DA-408F-877F-33BFD88A1AF9}" type="slidenum">
              <a:rPr lang="en-US" smtClean="0"/>
              <a:pPr>
                <a:defRPr/>
              </a:pPr>
              <a:t>19</a:t>
            </a:fld>
            <a:endParaRPr lang="en-US" dirty="0"/>
          </a:p>
        </p:txBody>
      </p:sp>
    </p:spTree>
    <p:extLst>
      <p:ext uri="{BB962C8B-B14F-4D97-AF65-F5344CB8AC3E}">
        <p14:creationId xmlns:p14="http://schemas.microsoft.com/office/powerpoint/2010/main" val="491275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growth strategy </a:t>
            </a:r>
            <a:r>
              <a:rPr lang="en-US" dirty="0" smtClean="0">
                <a:cs typeface="Arial" charset="0"/>
              </a:rPr>
              <a:t>is when an organization expands the number of markets served or products offered, either through its</a:t>
            </a:r>
            <a:r>
              <a:rPr lang="en-US" baseline="0" dirty="0" smtClean="0">
                <a:cs typeface="Arial" charset="0"/>
              </a:rPr>
              <a:t> </a:t>
            </a:r>
            <a:r>
              <a:rPr lang="en-US" dirty="0" smtClean="0">
                <a:cs typeface="Arial" charset="0"/>
              </a:rPr>
              <a:t>current business(</a:t>
            </a:r>
            <a:r>
              <a:rPr lang="en-US" dirty="0" err="1" smtClean="0">
                <a:cs typeface="Arial" charset="0"/>
              </a:rPr>
              <a:t>es</a:t>
            </a:r>
            <a:r>
              <a:rPr lang="en-US" dirty="0" smtClean="0">
                <a:cs typeface="Arial" charset="0"/>
              </a:rPr>
              <a:t>) or through new business(</a:t>
            </a:r>
            <a:r>
              <a:rPr lang="en-US" dirty="0" err="1" smtClean="0">
                <a:cs typeface="Arial" charset="0"/>
              </a:rPr>
              <a:t>es</a:t>
            </a:r>
            <a:r>
              <a:rPr lang="en-US" dirty="0" smtClean="0">
                <a:cs typeface="Arial" charset="0"/>
              </a:rPr>
              <a:t>). Because of its growth strategy, an organization may increase revenues, number of employees, or market share. Organizations grow by using concentration, vertical integration, horizontal integration, or</a:t>
            </a:r>
            <a:r>
              <a:rPr lang="en-US" baseline="0" dirty="0" smtClean="0">
                <a:cs typeface="Arial" charset="0"/>
              </a:rPr>
              <a:t> </a:t>
            </a:r>
            <a:r>
              <a:rPr lang="en-US" dirty="0" smtClean="0">
                <a:cs typeface="Arial" charset="0"/>
              </a:rPr>
              <a:t>diversification.</a:t>
            </a:r>
          </a:p>
        </p:txBody>
      </p:sp>
      <p:sp>
        <p:nvSpPr>
          <p:cNvPr id="4" name="Slide Number Placeholder 3"/>
          <p:cNvSpPr>
            <a:spLocks noGrp="1"/>
          </p:cNvSpPr>
          <p:nvPr>
            <p:ph type="sldNum" sz="quarter" idx="5"/>
          </p:nvPr>
        </p:nvSpPr>
        <p:spPr/>
        <p:txBody>
          <a:bodyPr/>
          <a:lstStyle/>
          <a:p>
            <a:pPr>
              <a:defRPr/>
            </a:pPr>
            <a:fld id="{434BD039-23B2-4622-962D-F19C8E537040}" type="slidenum">
              <a:rPr lang="en-US" smtClean="0"/>
              <a:pPr>
                <a:defRPr/>
              </a:pPr>
              <a:t>20</a:t>
            </a:fld>
            <a:endParaRPr lang="en-US" dirty="0"/>
          </a:p>
        </p:txBody>
      </p:sp>
    </p:spTree>
    <p:extLst>
      <p:ext uri="{BB962C8B-B14F-4D97-AF65-F5344CB8AC3E}">
        <p14:creationId xmlns:p14="http://schemas.microsoft.com/office/powerpoint/2010/main" val="644628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b="1" dirty="0" smtClean="0">
                <a:cs typeface="Arial" charset="0"/>
              </a:rPr>
              <a:t>Strategic management </a:t>
            </a:r>
            <a:r>
              <a:rPr lang="en-US" dirty="0" smtClean="0">
                <a:cs typeface="Arial" charset="0"/>
              </a:rPr>
              <a:t>is what managers do to develop the organization’s strategies. It’s an important task involving all the basic management functions—planning, organizing, leading, and controlling. What are an organization’s </a:t>
            </a:r>
            <a:r>
              <a:rPr lang="en-US" b="1" dirty="0" smtClean="0">
                <a:cs typeface="Arial" charset="0"/>
              </a:rPr>
              <a:t>strategies</a:t>
            </a:r>
            <a:r>
              <a:rPr lang="en-US" dirty="0" smtClean="0">
                <a:cs typeface="Arial" charset="0"/>
              </a:rPr>
              <a:t>? They’re the plans for how the organization will do whatever it’s in business to do, how it will compete successfully, and how it will attract and satisfy its customers in order</a:t>
            </a:r>
            <a:r>
              <a:rPr lang="en-US" baseline="0" dirty="0" smtClean="0">
                <a:cs typeface="Arial" charset="0"/>
              </a:rPr>
              <a:t> </a:t>
            </a:r>
            <a:r>
              <a:rPr lang="en-US" dirty="0" smtClean="0">
                <a:cs typeface="Arial" charset="0"/>
              </a:rPr>
              <a:t>to achieve its goals.  </a:t>
            </a:r>
          </a:p>
          <a:p>
            <a:pPr eaLnBrk="1" hangingPunct="1"/>
            <a:endParaRPr lang="en-US" dirty="0" smtClean="0">
              <a:cs typeface="Arial" charset="0"/>
            </a:endParaRPr>
          </a:p>
          <a:p>
            <a:pPr eaLnBrk="1" hangingPunct="1"/>
            <a:r>
              <a:rPr lang="en-US" dirty="0" smtClean="0">
                <a:cs typeface="Arial" charset="0"/>
              </a:rPr>
              <a:t>One term often used in strategic management is </a:t>
            </a:r>
            <a:r>
              <a:rPr lang="en-US" b="1" dirty="0" smtClean="0">
                <a:cs typeface="Arial" charset="0"/>
              </a:rPr>
              <a:t>business model</a:t>
            </a:r>
            <a:r>
              <a:rPr lang="en-US" dirty="0" smtClean="0">
                <a:cs typeface="Arial" charset="0"/>
              </a:rPr>
              <a:t>, which simply is how a company is going to make money. It focuses on two things: (1) whether customers will value what the company is providing, and (2) whether the company can make any money doing that.</a:t>
            </a:r>
          </a:p>
        </p:txBody>
      </p:sp>
      <p:sp>
        <p:nvSpPr>
          <p:cNvPr id="4" name="Slide Number Placeholder 3"/>
          <p:cNvSpPr>
            <a:spLocks noGrp="1"/>
          </p:cNvSpPr>
          <p:nvPr>
            <p:ph type="sldNum" sz="quarter" idx="5"/>
          </p:nvPr>
        </p:nvSpPr>
        <p:spPr/>
        <p:txBody>
          <a:bodyPr/>
          <a:lstStyle/>
          <a:p>
            <a:pPr>
              <a:defRPr/>
            </a:pPr>
            <a:fld id="{83D86CD7-9C0D-4673-B0A3-984459C401B2}" type="slidenum">
              <a:rPr lang="en-US" smtClean="0"/>
              <a:pPr>
                <a:defRPr/>
              </a:pPr>
              <a:t>3</a:t>
            </a:fld>
            <a:endParaRPr lang="en-US" dirty="0"/>
          </a:p>
        </p:txBody>
      </p:sp>
    </p:spTree>
    <p:extLst>
      <p:ext uri="{BB962C8B-B14F-4D97-AF65-F5344CB8AC3E}">
        <p14:creationId xmlns:p14="http://schemas.microsoft.com/office/powerpoint/2010/main" val="3961657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An organization that grows using </a:t>
            </a:r>
            <a:r>
              <a:rPr lang="en-US" i="1" dirty="0" smtClean="0">
                <a:cs typeface="Arial" charset="0"/>
              </a:rPr>
              <a:t>concentration </a:t>
            </a:r>
            <a:r>
              <a:rPr lang="en-US" dirty="0" smtClean="0">
                <a:cs typeface="Arial" charset="0"/>
              </a:rPr>
              <a:t>focuses on its primary line of business and increases the number of products offered or markets served in this primary business.</a:t>
            </a:r>
          </a:p>
          <a:p>
            <a:pPr eaLnBrk="1" hangingPunct="1"/>
            <a:endParaRPr lang="en-US" dirty="0" smtClean="0">
              <a:cs typeface="Arial" charset="0"/>
            </a:endParaRPr>
          </a:p>
          <a:p>
            <a:pPr eaLnBrk="1" hangingPunct="1"/>
            <a:r>
              <a:rPr lang="en-US" dirty="0" smtClean="0">
                <a:cs typeface="Arial" charset="0"/>
              </a:rPr>
              <a:t>A company also might choose to grow by </a:t>
            </a:r>
            <a:r>
              <a:rPr lang="en-US" i="1" dirty="0" smtClean="0">
                <a:cs typeface="Arial" charset="0"/>
              </a:rPr>
              <a:t>vertical integration</a:t>
            </a:r>
            <a:r>
              <a:rPr lang="en-US" dirty="0" smtClean="0">
                <a:cs typeface="Arial" charset="0"/>
              </a:rPr>
              <a:t>, either backward, forward, or both. In backward vertical integration, the organization becomes its own supplier so it can control its inputs. In forward vertical integration, the organization becomes its own distributor</a:t>
            </a:r>
            <a:r>
              <a:rPr lang="en-US" baseline="0" dirty="0" smtClean="0">
                <a:cs typeface="Arial" charset="0"/>
              </a:rPr>
              <a:t> </a:t>
            </a:r>
            <a:r>
              <a:rPr lang="en-US" dirty="0" smtClean="0">
                <a:cs typeface="Arial" charset="0"/>
              </a:rPr>
              <a:t>and is able to control its outputs.</a:t>
            </a:r>
          </a:p>
        </p:txBody>
      </p:sp>
      <p:sp>
        <p:nvSpPr>
          <p:cNvPr id="4" name="Slide Number Placeholder 3"/>
          <p:cNvSpPr>
            <a:spLocks noGrp="1"/>
          </p:cNvSpPr>
          <p:nvPr>
            <p:ph type="sldNum" sz="quarter" idx="5"/>
          </p:nvPr>
        </p:nvSpPr>
        <p:spPr/>
        <p:txBody>
          <a:bodyPr/>
          <a:lstStyle/>
          <a:p>
            <a:pPr>
              <a:defRPr/>
            </a:pPr>
            <a:fld id="{527B6327-03C7-41D5-81D5-15491180BD36}" type="slidenum">
              <a:rPr lang="en-US" smtClean="0"/>
              <a:pPr>
                <a:defRPr/>
              </a:pPr>
              <a:t>21</a:t>
            </a:fld>
            <a:endParaRPr lang="en-US" dirty="0"/>
          </a:p>
        </p:txBody>
      </p:sp>
    </p:spTree>
    <p:extLst>
      <p:ext uri="{BB962C8B-B14F-4D97-AF65-F5344CB8AC3E}">
        <p14:creationId xmlns:p14="http://schemas.microsoft.com/office/powerpoint/2010/main" val="4160838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An organization that grows using </a:t>
            </a:r>
            <a:r>
              <a:rPr lang="en-US" i="1" dirty="0" smtClean="0">
                <a:cs typeface="Arial" charset="0"/>
              </a:rPr>
              <a:t>concentration </a:t>
            </a:r>
            <a:r>
              <a:rPr lang="en-US" dirty="0" smtClean="0">
                <a:cs typeface="Arial" charset="0"/>
              </a:rPr>
              <a:t>focuses on its primary line of business and increases the number of products offered or markets served in this primary business.</a:t>
            </a:r>
          </a:p>
          <a:p>
            <a:pPr eaLnBrk="1" hangingPunct="1"/>
            <a:endParaRPr lang="en-US" dirty="0" smtClean="0">
              <a:cs typeface="Arial" charset="0"/>
            </a:endParaRPr>
          </a:p>
          <a:p>
            <a:pPr eaLnBrk="1" hangingPunct="1"/>
            <a:r>
              <a:rPr lang="en-US" dirty="0" smtClean="0">
                <a:cs typeface="Arial" charset="0"/>
              </a:rPr>
              <a:t>A company also might choose to grow by </a:t>
            </a:r>
            <a:r>
              <a:rPr lang="en-US" i="1" dirty="0" smtClean="0">
                <a:cs typeface="Arial" charset="0"/>
              </a:rPr>
              <a:t>vertical integration</a:t>
            </a:r>
            <a:r>
              <a:rPr lang="en-US" dirty="0" smtClean="0">
                <a:cs typeface="Arial" charset="0"/>
              </a:rPr>
              <a:t>, either backward, forward, or both. In backward vertical integration, the organization becomes its own supplier so it can control its inputs. In forward vertical integration, the organization becomes its own distributor</a:t>
            </a:r>
            <a:r>
              <a:rPr lang="en-US" baseline="0" dirty="0" smtClean="0">
                <a:cs typeface="Arial" charset="0"/>
              </a:rPr>
              <a:t> </a:t>
            </a:r>
            <a:r>
              <a:rPr lang="en-US" dirty="0" smtClean="0">
                <a:cs typeface="Arial" charset="0"/>
              </a:rPr>
              <a:t>and is able to control its outputs.</a:t>
            </a:r>
          </a:p>
        </p:txBody>
      </p:sp>
      <p:sp>
        <p:nvSpPr>
          <p:cNvPr id="4" name="Slide Number Placeholder 3"/>
          <p:cNvSpPr>
            <a:spLocks noGrp="1"/>
          </p:cNvSpPr>
          <p:nvPr>
            <p:ph type="sldNum" sz="quarter" idx="5"/>
          </p:nvPr>
        </p:nvSpPr>
        <p:spPr/>
        <p:txBody>
          <a:bodyPr/>
          <a:lstStyle/>
          <a:p>
            <a:pPr>
              <a:defRPr/>
            </a:pPr>
            <a:fld id="{527B6327-03C7-41D5-81D5-15491180BD36}" type="slidenum">
              <a:rPr lang="en-US" smtClean="0"/>
              <a:pPr>
                <a:defRPr/>
              </a:pPr>
              <a:t>22</a:t>
            </a:fld>
            <a:endParaRPr lang="en-US" dirty="0"/>
          </a:p>
        </p:txBody>
      </p:sp>
    </p:spTree>
    <p:extLst>
      <p:ext uri="{BB962C8B-B14F-4D97-AF65-F5344CB8AC3E}">
        <p14:creationId xmlns:p14="http://schemas.microsoft.com/office/powerpoint/2010/main" val="4160838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In </a:t>
            </a:r>
            <a:r>
              <a:rPr lang="en-US" i="1" dirty="0" smtClean="0">
                <a:cs typeface="Arial" charset="0"/>
              </a:rPr>
              <a:t>horizontal integration</a:t>
            </a:r>
            <a:r>
              <a:rPr lang="en-US" dirty="0" smtClean="0">
                <a:cs typeface="Arial" charset="0"/>
              </a:rPr>
              <a:t>, a company grows by combining with competitors. Finally, an organization can grow through</a:t>
            </a:r>
            <a:r>
              <a:rPr lang="en-US" baseline="0" dirty="0" smtClean="0">
                <a:cs typeface="Arial" charset="0"/>
              </a:rPr>
              <a:t> </a:t>
            </a:r>
            <a:r>
              <a:rPr lang="en-US" i="1" dirty="0" smtClean="0">
                <a:cs typeface="Arial" charset="0"/>
              </a:rPr>
              <a:t>diversification</a:t>
            </a:r>
            <a:r>
              <a:rPr lang="en-US" dirty="0" smtClean="0">
                <a:cs typeface="Arial" charset="0"/>
              </a:rPr>
              <a:t>, either related or unrelated. Related diversification happens when a company combines with other companies in different,</a:t>
            </a:r>
            <a:r>
              <a:rPr lang="en-US" baseline="0" dirty="0" smtClean="0">
                <a:cs typeface="Arial" charset="0"/>
              </a:rPr>
              <a:t> </a:t>
            </a:r>
            <a:r>
              <a:rPr lang="en-US" dirty="0" smtClean="0">
                <a:cs typeface="Arial" charset="0"/>
              </a:rPr>
              <a:t>but related industries. Unrelated diversification is when a company combines with firms in different and unrelated industries.</a:t>
            </a:r>
          </a:p>
        </p:txBody>
      </p:sp>
      <p:sp>
        <p:nvSpPr>
          <p:cNvPr id="4" name="Slide Number Placeholder 3"/>
          <p:cNvSpPr>
            <a:spLocks noGrp="1"/>
          </p:cNvSpPr>
          <p:nvPr>
            <p:ph type="sldNum" sz="quarter" idx="5"/>
          </p:nvPr>
        </p:nvSpPr>
        <p:spPr/>
        <p:txBody>
          <a:bodyPr/>
          <a:lstStyle/>
          <a:p>
            <a:pPr>
              <a:defRPr/>
            </a:pPr>
            <a:fld id="{E8F6DC4C-08AC-479B-BD96-7BE3EEDB448A}" type="slidenum">
              <a:rPr lang="en-US" smtClean="0"/>
              <a:pPr>
                <a:defRPr/>
              </a:pPr>
              <a:t>23</a:t>
            </a:fld>
            <a:endParaRPr lang="en-US" dirty="0"/>
          </a:p>
        </p:txBody>
      </p:sp>
    </p:spTree>
    <p:extLst>
      <p:ext uri="{BB962C8B-B14F-4D97-AF65-F5344CB8AC3E}">
        <p14:creationId xmlns:p14="http://schemas.microsoft.com/office/powerpoint/2010/main" val="1473624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stability strategy </a:t>
            </a:r>
            <a:r>
              <a:rPr lang="en-US" dirty="0" smtClean="0">
                <a:cs typeface="Arial" charset="0"/>
              </a:rPr>
              <a:t>is a corporate strategy in which an organization continues to do what it is currently doing. Examples of this strategy include continuing to serve the same clients by offering the same product or service, maintaining market share, and sustaining the organization’s current business operations. The organization doesn’t grow, but doesn’t fall behind, either.</a:t>
            </a:r>
          </a:p>
        </p:txBody>
      </p:sp>
      <p:sp>
        <p:nvSpPr>
          <p:cNvPr id="4" name="Slide Number Placeholder 3"/>
          <p:cNvSpPr>
            <a:spLocks noGrp="1"/>
          </p:cNvSpPr>
          <p:nvPr>
            <p:ph type="sldNum" sz="quarter" idx="5"/>
          </p:nvPr>
        </p:nvSpPr>
        <p:spPr/>
        <p:txBody>
          <a:bodyPr/>
          <a:lstStyle/>
          <a:p>
            <a:pPr>
              <a:defRPr/>
            </a:pPr>
            <a:fld id="{DFA98948-8A85-4333-9276-BFCA1D9FA648}" type="slidenum">
              <a:rPr lang="en-US" smtClean="0"/>
              <a:pPr>
                <a:defRPr/>
              </a:pPr>
              <a:t>24</a:t>
            </a:fld>
            <a:endParaRPr lang="en-US" dirty="0"/>
          </a:p>
        </p:txBody>
      </p:sp>
    </p:spTree>
    <p:extLst>
      <p:ext uri="{BB962C8B-B14F-4D97-AF65-F5344CB8AC3E}">
        <p14:creationId xmlns:p14="http://schemas.microsoft.com/office/powerpoint/2010/main" val="1001529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When an organization is in trouble, something needs to be done. Managers need to develop strategies, called </a:t>
            </a:r>
            <a:r>
              <a:rPr lang="en-US" b="1" dirty="0" smtClean="0">
                <a:cs typeface="Arial" charset="0"/>
              </a:rPr>
              <a:t>renewal strategies</a:t>
            </a:r>
            <a:r>
              <a:rPr lang="en-US" dirty="0" smtClean="0">
                <a:cs typeface="Arial" charset="0"/>
              </a:rPr>
              <a:t>, that address declining performance. The two main types of renewal strategies are retrenchment and turnaround strategies. A </a:t>
            </a:r>
            <a:r>
              <a:rPr lang="en-US" i="1" dirty="0" smtClean="0">
                <a:cs typeface="Arial" charset="0"/>
              </a:rPr>
              <a:t>retrenchment strategy </a:t>
            </a:r>
            <a:r>
              <a:rPr lang="en-US" dirty="0" smtClean="0">
                <a:cs typeface="Arial" charset="0"/>
              </a:rPr>
              <a:t>is a short-run renewal strategy used for minor performance problems. This strategy helps an organization stabilize operations, revitalize organizational resources and capabilities, and prepare to compete once again. When an organization’s problems are more serious, more drastic action—the </a:t>
            </a:r>
            <a:r>
              <a:rPr lang="en-US" i="1" dirty="0" smtClean="0">
                <a:cs typeface="Arial" charset="0"/>
              </a:rPr>
              <a:t>turnaround strategy</a:t>
            </a:r>
            <a:r>
              <a:rPr lang="en-US" dirty="0" smtClean="0">
                <a:cs typeface="Arial" charset="0"/>
              </a:rPr>
              <a:t>—is needed. Managers do two things for both renewal strategies: cut costs and restructure</a:t>
            </a:r>
            <a:r>
              <a:rPr lang="en-US" baseline="0" dirty="0" smtClean="0">
                <a:cs typeface="Arial" charset="0"/>
              </a:rPr>
              <a:t> </a:t>
            </a:r>
            <a:r>
              <a:rPr lang="en-US" dirty="0" smtClean="0">
                <a:cs typeface="Arial" charset="0"/>
              </a:rPr>
              <a:t>organizational operations. However, in a turnaround strategy, these measures are more extensive than in a retrenchment strategy.</a:t>
            </a:r>
          </a:p>
        </p:txBody>
      </p:sp>
      <p:sp>
        <p:nvSpPr>
          <p:cNvPr id="4" name="Slide Number Placeholder 3"/>
          <p:cNvSpPr>
            <a:spLocks noGrp="1"/>
          </p:cNvSpPr>
          <p:nvPr>
            <p:ph type="sldNum" sz="quarter" idx="5"/>
          </p:nvPr>
        </p:nvSpPr>
        <p:spPr/>
        <p:txBody>
          <a:bodyPr/>
          <a:lstStyle/>
          <a:p>
            <a:pPr>
              <a:defRPr/>
            </a:pPr>
            <a:fld id="{660CB93D-F59C-4A90-9059-75D8E790C595}" type="slidenum">
              <a:rPr lang="en-US" smtClean="0"/>
              <a:pPr>
                <a:defRPr/>
              </a:pPr>
              <a:t>25</a:t>
            </a:fld>
            <a:endParaRPr lang="en-US" dirty="0"/>
          </a:p>
        </p:txBody>
      </p:sp>
    </p:spTree>
    <p:extLst>
      <p:ext uri="{BB962C8B-B14F-4D97-AF65-F5344CB8AC3E}">
        <p14:creationId xmlns:p14="http://schemas.microsoft.com/office/powerpoint/2010/main" val="1914026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BCG matrix</a:t>
            </a:r>
            <a:r>
              <a:rPr lang="en-US" dirty="0" smtClean="0">
                <a:cs typeface="Arial" charset="0"/>
              </a:rPr>
              <a:t>— was developed by the Boston Consulting Group and introduced the idea that an organization’s various businesses could be evaluated and plotted using a 2 × 2 matrix to identify which ones offered high potential and which were a drain on organizational resources. The horizontal axis represents market share (low or high), and the vertical axis indicates anticipated market growth (low or high). A business unit is evaluated using a SWOT analysis and placed in one of the four categories, which are as follows:</a:t>
            </a:r>
          </a:p>
          <a:p>
            <a:pPr eaLnBrk="1" hangingPunct="1"/>
            <a:r>
              <a:rPr lang="en-US" dirty="0" smtClean="0">
                <a:cs typeface="Arial" charset="0"/>
              </a:rPr>
              <a:t>• </a:t>
            </a:r>
            <a:r>
              <a:rPr lang="en-US" b="1" dirty="0" smtClean="0">
                <a:cs typeface="Arial" charset="0"/>
              </a:rPr>
              <a:t>Stars: </a:t>
            </a:r>
            <a:r>
              <a:rPr lang="en-US" dirty="0" smtClean="0">
                <a:cs typeface="Arial" charset="0"/>
              </a:rPr>
              <a:t>High market share/High anticipated growth rate</a:t>
            </a:r>
          </a:p>
          <a:p>
            <a:pPr eaLnBrk="1" hangingPunct="1"/>
            <a:r>
              <a:rPr lang="en-US" dirty="0" smtClean="0">
                <a:cs typeface="Arial" charset="0"/>
              </a:rPr>
              <a:t>• </a:t>
            </a:r>
            <a:r>
              <a:rPr lang="en-US" b="1" dirty="0" smtClean="0">
                <a:cs typeface="Arial" charset="0"/>
              </a:rPr>
              <a:t>Cash Cows: </a:t>
            </a:r>
            <a:r>
              <a:rPr lang="en-US" dirty="0" smtClean="0">
                <a:cs typeface="Arial" charset="0"/>
              </a:rPr>
              <a:t>High market share/Low anticipated growth rate</a:t>
            </a:r>
          </a:p>
          <a:p>
            <a:pPr eaLnBrk="1" hangingPunct="1"/>
            <a:r>
              <a:rPr lang="en-US" dirty="0" smtClean="0">
                <a:cs typeface="Arial" charset="0"/>
              </a:rPr>
              <a:t>• </a:t>
            </a:r>
            <a:r>
              <a:rPr lang="en-US" b="1" dirty="0" smtClean="0">
                <a:cs typeface="Arial" charset="0"/>
              </a:rPr>
              <a:t>Question Marks: </a:t>
            </a:r>
            <a:r>
              <a:rPr lang="en-US" dirty="0" smtClean="0">
                <a:cs typeface="Arial" charset="0"/>
              </a:rPr>
              <a:t>Low market share/High anticipated growth rate</a:t>
            </a:r>
          </a:p>
          <a:p>
            <a:pPr eaLnBrk="1" hangingPunct="1"/>
            <a:r>
              <a:rPr lang="en-US" dirty="0" smtClean="0">
                <a:cs typeface="Arial" charset="0"/>
              </a:rPr>
              <a:t>• </a:t>
            </a:r>
            <a:r>
              <a:rPr lang="en-US" b="1" dirty="0" smtClean="0">
                <a:cs typeface="Arial" charset="0"/>
              </a:rPr>
              <a:t>Dogs: </a:t>
            </a:r>
            <a:r>
              <a:rPr lang="en-US" dirty="0" smtClean="0">
                <a:cs typeface="Arial" charset="0"/>
              </a:rPr>
              <a:t>Low market share/Low anticipated growth rate</a:t>
            </a:r>
          </a:p>
        </p:txBody>
      </p:sp>
      <p:sp>
        <p:nvSpPr>
          <p:cNvPr id="4" name="Slide Number Placeholder 3"/>
          <p:cNvSpPr>
            <a:spLocks noGrp="1"/>
          </p:cNvSpPr>
          <p:nvPr>
            <p:ph type="sldNum" sz="quarter" idx="5"/>
          </p:nvPr>
        </p:nvSpPr>
        <p:spPr/>
        <p:txBody>
          <a:bodyPr/>
          <a:lstStyle/>
          <a:p>
            <a:pPr>
              <a:defRPr/>
            </a:pPr>
            <a:fld id="{E9380DB5-029A-4A67-BF65-1CBD4FA84CE6}" type="slidenum">
              <a:rPr lang="en-US" smtClean="0"/>
              <a:pPr>
                <a:defRPr/>
              </a:pPr>
              <a:t>26</a:t>
            </a:fld>
            <a:endParaRPr lang="en-US" dirty="0"/>
          </a:p>
        </p:txBody>
      </p:sp>
    </p:spTree>
    <p:extLst>
      <p:ext uri="{BB962C8B-B14F-4D97-AF65-F5344CB8AC3E}">
        <p14:creationId xmlns:p14="http://schemas.microsoft.com/office/powerpoint/2010/main" val="959308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smtClean="0">
                <a:cs typeface="Arial" charset="0"/>
              </a:rPr>
              <a:t>Developing an effective competitive strategy requires an understanding of </a:t>
            </a:r>
            <a:r>
              <a:rPr lang="en-US" b="1" smtClean="0">
                <a:cs typeface="Arial" charset="0"/>
              </a:rPr>
              <a:t>competitive advantage</a:t>
            </a:r>
            <a:r>
              <a:rPr lang="en-US" smtClean="0">
                <a:cs typeface="Arial" charset="0"/>
              </a:rPr>
              <a:t>, which is what sets an organization apart—that is, its distinctive edge</a:t>
            </a:r>
          </a:p>
        </p:txBody>
      </p:sp>
      <p:sp>
        <p:nvSpPr>
          <p:cNvPr id="4" name="Slide Number Placeholder 3"/>
          <p:cNvSpPr>
            <a:spLocks noGrp="1"/>
          </p:cNvSpPr>
          <p:nvPr>
            <p:ph type="sldNum" sz="quarter" idx="5"/>
          </p:nvPr>
        </p:nvSpPr>
        <p:spPr/>
        <p:txBody>
          <a:bodyPr/>
          <a:lstStyle/>
          <a:p>
            <a:pPr>
              <a:defRPr/>
            </a:pPr>
            <a:fld id="{4FCC2777-0451-44BB-91FD-F983BF17AAF8}" type="slidenum">
              <a:rPr lang="en-US" smtClean="0"/>
              <a:pPr>
                <a:defRPr/>
              </a:pPr>
              <a:t>28</a:t>
            </a:fld>
            <a:endParaRPr lang="en-US" dirty="0"/>
          </a:p>
        </p:txBody>
      </p:sp>
    </p:spTree>
    <p:extLst>
      <p:ext uri="{BB962C8B-B14F-4D97-AF65-F5344CB8AC3E}">
        <p14:creationId xmlns:p14="http://schemas.microsoft.com/office/powerpoint/2010/main" val="514634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cs typeface="Arial" charset="0"/>
              </a:rPr>
              <a:t>In any industry, five competitive forces dictate the rules of competition. Together, these five forces determine industry attractiveness and profitability, which managers assess using these five factors. </a:t>
            </a:r>
          </a:p>
          <a:p>
            <a:pPr>
              <a:buNone/>
              <a:defRPr/>
            </a:pPr>
            <a:r>
              <a:rPr lang="en-US" b="1" dirty="0" smtClean="0"/>
              <a:t>   </a:t>
            </a:r>
            <a:endParaRPr lang="en-US" dirty="0" smtClean="0">
              <a:latin typeface="Arial" pitchFamily="34" charset="0"/>
              <a:cs typeface="Arial" pitchFamily="34" charset="0"/>
            </a:endParaRPr>
          </a:p>
          <a:p>
            <a:pPr marL="228600" indent="-228600">
              <a:buFont typeface="+mj-lt"/>
              <a:buAutoNum type="arabicPeriod"/>
              <a:defRPr/>
            </a:pPr>
            <a:r>
              <a:rPr lang="en-US" i="1" dirty="0" smtClean="0">
                <a:latin typeface="Arial" pitchFamily="34" charset="0"/>
                <a:cs typeface="Arial" pitchFamily="34" charset="0"/>
              </a:rPr>
              <a:t>Threat of new entrants.</a:t>
            </a:r>
            <a:r>
              <a:rPr lang="en-US" i="1" baseline="0" dirty="0" smtClean="0">
                <a:latin typeface="Arial" pitchFamily="34" charset="0"/>
                <a:cs typeface="Arial" pitchFamily="34" charset="0"/>
              </a:rPr>
              <a:t> </a:t>
            </a:r>
            <a:r>
              <a:rPr lang="en-US" i="1" dirty="0" smtClean="0">
                <a:latin typeface="Arial" pitchFamily="34" charset="0"/>
                <a:cs typeface="Arial" pitchFamily="34" charset="0"/>
              </a:rPr>
              <a:t> </a:t>
            </a:r>
            <a:r>
              <a:rPr lang="en-US" dirty="0" smtClean="0">
                <a:latin typeface="Arial" pitchFamily="34" charset="0"/>
                <a:cs typeface="Arial" pitchFamily="34" charset="0"/>
              </a:rPr>
              <a:t>How likely is it that new competitors will come into the industry?</a:t>
            </a:r>
          </a:p>
          <a:p>
            <a:pPr marL="228600" indent="-228600">
              <a:buFont typeface="+mj-lt"/>
              <a:buAutoNum type="arabicPeriod"/>
              <a:defRPr/>
            </a:pPr>
            <a:r>
              <a:rPr lang="en-US" i="1" dirty="0" smtClean="0">
                <a:latin typeface="Arial" pitchFamily="34" charset="0"/>
                <a:cs typeface="Arial" pitchFamily="34" charset="0"/>
              </a:rPr>
              <a:t>Threat of substitutes.</a:t>
            </a:r>
            <a:r>
              <a:rPr lang="en-US" i="1" baseline="0" dirty="0" smtClean="0">
                <a:latin typeface="Arial" pitchFamily="34" charset="0"/>
                <a:cs typeface="Arial" pitchFamily="34" charset="0"/>
              </a:rPr>
              <a:t>  </a:t>
            </a:r>
            <a:r>
              <a:rPr lang="en-US" baseline="0" dirty="0" smtClean="0">
                <a:latin typeface="Arial" pitchFamily="34" charset="0"/>
                <a:cs typeface="Arial" pitchFamily="34" charset="0"/>
              </a:rPr>
              <a:t>H</a:t>
            </a:r>
            <a:r>
              <a:rPr lang="en-US" dirty="0" smtClean="0">
                <a:latin typeface="Arial" pitchFamily="34" charset="0"/>
                <a:cs typeface="Arial" pitchFamily="34" charset="0"/>
              </a:rPr>
              <a:t>ow likely is it that other industries’ products can be substituted for our industry’s products</a:t>
            </a:r>
            <a:r>
              <a:rPr lang="en-US" dirty="0" smtClean="0"/>
              <a:t>?</a:t>
            </a:r>
          </a:p>
          <a:p>
            <a:pPr marL="514350" indent="-514350">
              <a:buFont typeface="+mj-lt"/>
              <a:buNone/>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89E6C3E6-9C4E-4526-A095-33E440164373}" type="slidenum">
              <a:rPr lang="en-US" smtClean="0"/>
              <a:pPr>
                <a:defRPr/>
              </a:pPr>
              <a:t>29</a:t>
            </a:fld>
            <a:endParaRPr lang="en-US" dirty="0"/>
          </a:p>
        </p:txBody>
      </p:sp>
    </p:spTree>
    <p:extLst>
      <p:ext uri="{BB962C8B-B14F-4D97-AF65-F5344CB8AC3E}">
        <p14:creationId xmlns:p14="http://schemas.microsoft.com/office/powerpoint/2010/main" val="3949241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b="0" dirty="0" smtClean="0">
                <a:cs typeface="Arial" charset="0"/>
              </a:rPr>
              <a:t>3. </a:t>
            </a:r>
            <a:r>
              <a:rPr lang="en-US" b="0" i="1" dirty="0" smtClean="0">
                <a:cs typeface="Arial" charset="0"/>
              </a:rPr>
              <a:t>Bargaining power of buyers. </a:t>
            </a:r>
            <a:r>
              <a:rPr lang="en-US" b="0" dirty="0" smtClean="0">
                <a:cs typeface="Arial" charset="0"/>
              </a:rPr>
              <a:t>How much bargaining power do buyers</a:t>
            </a:r>
            <a:r>
              <a:rPr lang="en-US" b="0" baseline="0" dirty="0" smtClean="0">
                <a:cs typeface="Arial" charset="0"/>
              </a:rPr>
              <a:t> </a:t>
            </a:r>
            <a:r>
              <a:rPr lang="en-US" b="0" dirty="0" smtClean="0">
                <a:cs typeface="Arial" charset="0"/>
              </a:rPr>
              <a:t>(customers) have?</a:t>
            </a:r>
          </a:p>
          <a:p>
            <a:pPr eaLnBrk="1" hangingPunct="1"/>
            <a:r>
              <a:rPr lang="en-US" b="0" dirty="0" smtClean="0">
                <a:cs typeface="Arial" charset="0"/>
              </a:rPr>
              <a:t>4. </a:t>
            </a:r>
            <a:r>
              <a:rPr lang="en-US" b="0" i="1" dirty="0" smtClean="0">
                <a:cs typeface="Arial" charset="0"/>
              </a:rPr>
              <a:t>Bargaining power of suppliers. </a:t>
            </a:r>
            <a:r>
              <a:rPr lang="en-US" b="0" dirty="0" smtClean="0">
                <a:cs typeface="Arial" charset="0"/>
              </a:rPr>
              <a:t>How much bargaining power do suppliers have?</a:t>
            </a:r>
          </a:p>
          <a:p>
            <a:pPr eaLnBrk="1" hangingPunct="1"/>
            <a:r>
              <a:rPr lang="en-US" b="0" dirty="0" smtClean="0">
                <a:cs typeface="Arial" charset="0"/>
              </a:rPr>
              <a:t>5. </a:t>
            </a:r>
            <a:r>
              <a:rPr lang="en-US" i="1" dirty="0" smtClean="0">
                <a:cs typeface="Arial" charset="0"/>
              </a:rPr>
              <a:t>Current rivalry. </a:t>
            </a:r>
            <a:r>
              <a:rPr lang="en-US" dirty="0" smtClean="0">
                <a:cs typeface="Arial" charset="0"/>
              </a:rPr>
              <a:t>How intense is the rivalry among current industry competitors?</a:t>
            </a:r>
          </a:p>
        </p:txBody>
      </p:sp>
      <p:sp>
        <p:nvSpPr>
          <p:cNvPr id="4" name="Slide Number Placeholder 3"/>
          <p:cNvSpPr>
            <a:spLocks noGrp="1"/>
          </p:cNvSpPr>
          <p:nvPr>
            <p:ph type="sldNum" sz="quarter" idx="5"/>
          </p:nvPr>
        </p:nvSpPr>
        <p:spPr/>
        <p:txBody>
          <a:bodyPr/>
          <a:lstStyle/>
          <a:p>
            <a:pPr>
              <a:defRPr/>
            </a:pPr>
            <a:fld id="{55FABDF1-7C3F-40E1-B384-A7B1009BA9B8}" type="slidenum">
              <a:rPr lang="en-US" smtClean="0"/>
              <a:pPr>
                <a:defRPr/>
              </a:pPr>
              <a:t>30</a:t>
            </a:fld>
            <a:endParaRPr lang="en-US" dirty="0"/>
          </a:p>
        </p:txBody>
      </p:sp>
    </p:spTree>
    <p:extLst>
      <p:ext uri="{BB962C8B-B14F-4D97-AF65-F5344CB8AC3E}">
        <p14:creationId xmlns:p14="http://schemas.microsoft.com/office/powerpoint/2010/main" val="3799251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smtClean="0">
                <a:cs typeface="Arial" charset="0"/>
              </a:rPr>
              <a:t>When an organization competes on the basis of having the lowest costs (costs or expenses, not prices) in its industry, it’s following a </a:t>
            </a:r>
            <a:r>
              <a:rPr lang="en-US" i="1" dirty="0" smtClean="0">
                <a:cs typeface="Arial" charset="0"/>
              </a:rPr>
              <a:t>cost leadership strategy</a:t>
            </a:r>
            <a:r>
              <a:rPr lang="en-US" dirty="0" smtClean="0">
                <a:cs typeface="Arial" charset="0"/>
              </a:rPr>
              <a:t>. A low-cost leader is highly efficient. Overhead is kept to a minimum, and the firm does everything it can to cut costs.</a:t>
            </a:r>
          </a:p>
          <a:p>
            <a:pPr eaLnBrk="1" hangingPunct="1"/>
            <a:endParaRPr lang="en-US" dirty="0" smtClean="0">
              <a:cs typeface="Arial" charset="0"/>
            </a:endParaRPr>
          </a:p>
          <a:p>
            <a:pPr eaLnBrk="1" hangingPunct="1"/>
            <a:r>
              <a:rPr lang="en-US" dirty="0" smtClean="0">
                <a:cs typeface="Arial" charset="0"/>
              </a:rPr>
              <a:t>A company that competes by offering unique products that are widely valued by customers is following a </a:t>
            </a:r>
            <a:r>
              <a:rPr lang="en-US" i="1" dirty="0" smtClean="0">
                <a:cs typeface="Arial" charset="0"/>
              </a:rPr>
              <a:t>differentiation strategy</a:t>
            </a:r>
            <a:r>
              <a:rPr lang="en-US" dirty="0" smtClean="0">
                <a:cs typeface="Arial" charset="0"/>
              </a:rPr>
              <a:t>. Product differences might come from exceptionally high quality, extraordinary service, innovative design, technological capability, or an unusually positive brand image. Practically any successful consumer product or service can be identified as an example of the differentiation strategy.</a:t>
            </a:r>
          </a:p>
        </p:txBody>
      </p:sp>
      <p:sp>
        <p:nvSpPr>
          <p:cNvPr id="4" name="Slide Number Placeholder 3"/>
          <p:cNvSpPr>
            <a:spLocks noGrp="1"/>
          </p:cNvSpPr>
          <p:nvPr>
            <p:ph type="sldNum" sz="quarter" idx="5"/>
          </p:nvPr>
        </p:nvSpPr>
        <p:spPr/>
        <p:txBody>
          <a:bodyPr/>
          <a:lstStyle/>
          <a:p>
            <a:pPr>
              <a:defRPr/>
            </a:pPr>
            <a:fld id="{A12D7A16-1D12-4487-8F46-4CE73965CE83}" type="slidenum">
              <a:rPr lang="en-US" smtClean="0"/>
              <a:pPr>
                <a:defRPr/>
              </a:pPr>
              <a:t>31</a:t>
            </a:fld>
            <a:endParaRPr lang="en-US" dirty="0"/>
          </a:p>
        </p:txBody>
      </p:sp>
    </p:spTree>
    <p:extLst>
      <p:ext uri="{BB962C8B-B14F-4D97-AF65-F5344CB8AC3E}">
        <p14:creationId xmlns:p14="http://schemas.microsoft.com/office/powerpoint/2010/main" val="32315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Why is strategic management so important? There are three reasons. The most significant one is that it can make a difference in how well an organization performs. In other words, it appears that organizations that use strategic management do have higher levels of performance. And that fact makes it pretty important for managers.</a:t>
            </a:r>
          </a:p>
          <a:p>
            <a:pPr eaLnBrk="1" hangingPunct="1"/>
            <a:endParaRPr lang="en-US" dirty="0" smtClean="0">
              <a:cs typeface="Arial" charset="0"/>
            </a:endParaRPr>
          </a:p>
          <a:p>
            <a:pPr eaLnBrk="1" hangingPunct="1"/>
            <a:r>
              <a:rPr lang="en-US" dirty="0" smtClean="0">
                <a:cs typeface="Arial" charset="0"/>
              </a:rPr>
              <a:t>Another reason it’s important has to do with the fact that managers in organizations of all types and sizes face continually changing situations. They cope with this uncertainty by using the strategic management process to examine relevant factors and decide what actions to take.</a:t>
            </a:r>
          </a:p>
          <a:p>
            <a:pPr eaLnBrk="1" hangingPunct="1"/>
            <a:endParaRPr lang="en-US" dirty="0" smtClean="0">
              <a:cs typeface="Arial" charset="0"/>
            </a:endParaRPr>
          </a:p>
          <a:p>
            <a:pPr eaLnBrk="1" hangingPunct="1"/>
            <a:r>
              <a:rPr lang="en-US" dirty="0" smtClean="0">
                <a:cs typeface="Arial" charset="0"/>
              </a:rPr>
              <a:t>Finally, strategic management is important because organizations are complex and diverse. Each part needs to work together toward achieving the organization’s goals; strategic management helps do this.</a:t>
            </a:r>
            <a:endParaRPr lang="en-US" dirty="0"/>
          </a:p>
        </p:txBody>
      </p:sp>
      <p:sp>
        <p:nvSpPr>
          <p:cNvPr id="4" name="Slide Number Placeholder 3"/>
          <p:cNvSpPr>
            <a:spLocks noGrp="1"/>
          </p:cNvSpPr>
          <p:nvPr>
            <p:ph type="sldNum" sz="quarter" idx="10"/>
          </p:nvPr>
        </p:nvSpPr>
        <p:spPr/>
        <p:txBody>
          <a:bodyPr/>
          <a:lstStyle/>
          <a:p>
            <a:pPr>
              <a:defRPr/>
            </a:pPr>
            <a:fld id="{89E6C3E6-9C4E-4526-A095-33E440164373}" type="slidenum">
              <a:rPr lang="en-US" smtClean="0"/>
              <a:pPr>
                <a:defRPr/>
              </a:pPr>
              <a:t>4</a:t>
            </a:fld>
            <a:endParaRPr lang="en-US" dirty="0"/>
          </a:p>
        </p:txBody>
      </p:sp>
    </p:spTree>
    <p:extLst>
      <p:ext uri="{BB962C8B-B14F-4D97-AF65-F5344CB8AC3E}">
        <p14:creationId xmlns:p14="http://schemas.microsoft.com/office/powerpoint/2010/main" val="3835509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smtClean="0">
                <a:cs typeface="Arial" charset="0"/>
              </a:rPr>
              <a:t>Although these two competitive strategies are aimed at the broad market, the final type of competitive strategy—the </a:t>
            </a:r>
            <a:r>
              <a:rPr lang="en-US" i="1" dirty="0" smtClean="0">
                <a:cs typeface="Arial" charset="0"/>
              </a:rPr>
              <a:t>focus strategy</a:t>
            </a:r>
            <a:r>
              <a:rPr lang="en-US" dirty="0" smtClean="0">
                <a:cs typeface="Arial" charset="0"/>
              </a:rPr>
              <a:t>—involves a cost advantage (cost focus) or a differentiation advantage (differentiation focus) in a narrow segment or niche. Segments can be based on product variety, customer type, distribution channel, or geographical location.</a:t>
            </a:r>
          </a:p>
          <a:p>
            <a:pPr eaLnBrk="1" hangingPunct="1"/>
            <a:endParaRPr lang="en-US" dirty="0" smtClean="0">
              <a:cs typeface="Arial" charset="0"/>
            </a:endParaRPr>
          </a:p>
          <a:p>
            <a:pPr eaLnBrk="1" hangingPunct="1"/>
            <a:r>
              <a:rPr lang="en-US" dirty="0" smtClean="0">
                <a:cs typeface="Arial" charset="0"/>
              </a:rPr>
              <a:t>What happens if an organization can’t develop a cost or a differentiation advantage? Porter called that being </a:t>
            </a:r>
            <a:r>
              <a:rPr lang="en-US" i="1" dirty="0" smtClean="0">
                <a:cs typeface="Arial" charset="0"/>
              </a:rPr>
              <a:t>stuck in the middle </a:t>
            </a:r>
            <a:r>
              <a:rPr lang="en-US" dirty="0" smtClean="0">
                <a:cs typeface="Arial" charset="0"/>
              </a:rPr>
              <a:t>and warned that’s not a good place to be. An organization becomes stuck in the middle when its costs are too high to compete with the low-cost leader or when its products and services aren’t differentiated enough to compete with the differentiator. Getting unstuck means choosing which competitive advantage to pursue and then doing so by aligning resource, capabilities, and core competencies.</a:t>
            </a:r>
          </a:p>
        </p:txBody>
      </p:sp>
      <p:sp>
        <p:nvSpPr>
          <p:cNvPr id="4" name="Slide Number Placeholder 3"/>
          <p:cNvSpPr>
            <a:spLocks noGrp="1"/>
          </p:cNvSpPr>
          <p:nvPr>
            <p:ph type="sldNum" sz="quarter" idx="5"/>
          </p:nvPr>
        </p:nvSpPr>
        <p:spPr/>
        <p:txBody>
          <a:bodyPr/>
          <a:lstStyle/>
          <a:p>
            <a:pPr>
              <a:defRPr/>
            </a:pPr>
            <a:fld id="{CB978168-5CC3-4759-9AD6-99C1E1D9CABB}" type="slidenum">
              <a:rPr lang="en-US" smtClean="0"/>
              <a:pPr>
                <a:defRPr/>
              </a:pPr>
              <a:t>32</a:t>
            </a:fld>
            <a:endParaRPr lang="en-US" dirty="0"/>
          </a:p>
        </p:txBody>
      </p:sp>
    </p:spTree>
    <p:extLst>
      <p:ext uri="{BB962C8B-B14F-4D97-AF65-F5344CB8AC3E}">
        <p14:creationId xmlns:p14="http://schemas.microsoft.com/office/powerpoint/2010/main" val="2855004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r>
              <a:rPr lang="en-US" b="1" smtClean="0">
                <a:cs typeface="Arial" charset="0"/>
              </a:rPr>
              <a:t>Functional strategies </a:t>
            </a:r>
            <a:r>
              <a:rPr lang="en-US" smtClean="0">
                <a:cs typeface="Arial" charset="0"/>
              </a:rPr>
              <a:t>are the strategies used by an organization’s various functional departments to support the competitive strategy.</a:t>
            </a:r>
          </a:p>
        </p:txBody>
      </p:sp>
      <p:sp>
        <p:nvSpPr>
          <p:cNvPr id="4" name="Slide Number Placeholder 3"/>
          <p:cNvSpPr>
            <a:spLocks noGrp="1"/>
          </p:cNvSpPr>
          <p:nvPr>
            <p:ph type="sldNum" sz="quarter" idx="5"/>
          </p:nvPr>
        </p:nvSpPr>
        <p:spPr/>
        <p:txBody>
          <a:bodyPr/>
          <a:lstStyle/>
          <a:p>
            <a:pPr>
              <a:defRPr/>
            </a:pPr>
            <a:fld id="{C70918B4-D9A1-4498-8636-82A7065D8291}" type="slidenum">
              <a:rPr lang="en-US" smtClean="0"/>
              <a:pPr>
                <a:defRPr/>
              </a:pPr>
              <a:t>33</a:t>
            </a:fld>
            <a:endParaRPr lang="en-US" dirty="0"/>
          </a:p>
        </p:txBody>
      </p:sp>
    </p:spTree>
    <p:extLst>
      <p:ext uri="{BB962C8B-B14F-4D97-AF65-F5344CB8AC3E}">
        <p14:creationId xmlns:p14="http://schemas.microsoft.com/office/powerpoint/2010/main" val="1081390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dirty="0" smtClean="0">
                <a:cs typeface="Arial" charset="0"/>
              </a:rPr>
              <a:t>An organization’s strategies are usually developed and overseen by its top managers. An organization’s top manager is typically the CEO (chief executive officer). This individual usually works with a top management team that includes other executive or senior managers such as a COO (chief operating officer), CFO (chief financial officer), CIO (chief information officer), and other individuals who may have various titles. Traditional descriptions of the CEO’s role in strategic management include being the “chief ” strategist, structural architect, and developer of the organization’s information/control systems. </a:t>
            </a:r>
            <a:r>
              <a:rPr lang="en-US" b="1" dirty="0" smtClean="0">
                <a:cs typeface="Arial" charset="0"/>
              </a:rPr>
              <a:t>Strategic leadership</a:t>
            </a:r>
            <a:r>
              <a:rPr lang="en-US" dirty="0" smtClean="0">
                <a:cs typeface="Arial" charset="0"/>
              </a:rPr>
              <a:t> is the ability to anticipate, envision, maintain flexibility, think strategically, and work with others in the organization to initiate changes that will create a viable and valuable future for the organization.</a:t>
            </a:r>
          </a:p>
        </p:txBody>
      </p:sp>
      <p:sp>
        <p:nvSpPr>
          <p:cNvPr id="4" name="Slide Number Placeholder 3"/>
          <p:cNvSpPr>
            <a:spLocks noGrp="1"/>
          </p:cNvSpPr>
          <p:nvPr>
            <p:ph type="sldNum" sz="quarter" idx="5"/>
          </p:nvPr>
        </p:nvSpPr>
        <p:spPr/>
        <p:txBody>
          <a:bodyPr/>
          <a:lstStyle/>
          <a:p>
            <a:pPr>
              <a:defRPr/>
            </a:pPr>
            <a:fld id="{3ABA0A90-E732-45F0-986A-038C44D83BFA}" type="slidenum">
              <a:rPr lang="en-US" smtClean="0"/>
              <a:pPr>
                <a:defRPr/>
              </a:pPr>
              <a:t>34</a:t>
            </a:fld>
            <a:endParaRPr lang="en-US" dirty="0"/>
          </a:p>
        </p:txBody>
      </p:sp>
    </p:spTree>
    <p:extLst>
      <p:ext uri="{BB962C8B-B14F-4D97-AF65-F5344CB8AC3E}">
        <p14:creationId xmlns:p14="http://schemas.microsoft.com/office/powerpoint/2010/main" val="2769748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dirty="0" smtClean="0">
                <a:cs typeface="Arial" charset="0"/>
              </a:rPr>
              <a:t>How can top managers provide effective strategic leadership? Eight key dimensions have been identified. (See Exhibit 9-4.) These dimensions include determining the organization’s purpose or vision, exploiting and maintaining the organization’s core competencies, developing the organization’s human capital, creating and sustaining a strong organizational culture, creating and maintaining organizational relationships,</a:t>
            </a:r>
            <a:r>
              <a:rPr lang="en-US" baseline="0" dirty="0" smtClean="0">
                <a:cs typeface="Arial" charset="0"/>
              </a:rPr>
              <a:t> </a:t>
            </a:r>
            <a:r>
              <a:rPr lang="en-US" dirty="0" smtClean="0">
                <a:cs typeface="Arial" charset="0"/>
              </a:rPr>
              <a:t>reframing prevailing views by asking penetrating questions and questioning assumptions, emphasizing ethical organizational decisions and practices, and establishing appropriately balanced organizational controls. Each dimension encompasses an important part of the strategic management process.</a:t>
            </a:r>
          </a:p>
        </p:txBody>
      </p:sp>
      <p:sp>
        <p:nvSpPr>
          <p:cNvPr id="4" name="Slide Number Placeholder 3"/>
          <p:cNvSpPr>
            <a:spLocks noGrp="1"/>
          </p:cNvSpPr>
          <p:nvPr>
            <p:ph type="sldNum" sz="quarter" idx="5"/>
          </p:nvPr>
        </p:nvSpPr>
        <p:spPr/>
        <p:txBody>
          <a:bodyPr/>
          <a:lstStyle/>
          <a:p>
            <a:pPr>
              <a:defRPr/>
            </a:pPr>
            <a:fld id="{1B743FB5-14F4-434E-8EFF-0A198013DB62}" type="slidenum">
              <a:rPr lang="en-US" smtClean="0"/>
              <a:pPr>
                <a:defRPr/>
              </a:pPr>
              <a:t>35</a:t>
            </a:fld>
            <a:endParaRPr lang="en-US" dirty="0"/>
          </a:p>
        </p:txBody>
      </p:sp>
    </p:spTree>
    <p:extLst>
      <p:ext uri="{BB962C8B-B14F-4D97-AF65-F5344CB8AC3E}">
        <p14:creationId xmlns:p14="http://schemas.microsoft.com/office/powerpoint/2010/main" val="511592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r>
              <a:rPr lang="en-US" b="1" dirty="0" smtClean="0">
                <a:cs typeface="Arial" charset="0"/>
              </a:rPr>
              <a:t>Strategic flexibility</a:t>
            </a:r>
            <a:r>
              <a:rPr lang="en-US" dirty="0" smtClean="0">
                <a:cs typeface="Arial" charset="0"/>
              </a:rPr>
              <a:t> is the ability to recognize major external changes, to quickly commit resources, and to recognize when a strategic decision isn’t working. Given the highly uncertain environment that managers face today, strategic flexibility seems absolutely necessary!</a:t>
            </a:r>
          </a:p>
        </p:txBody>
      </p:sp>
      <p:sp>
        <p:nvSpPr>
          <p:cNvPr id="4" name="Slide Number Placeholder 3"/>
          <p:cNvSpPr>
            <a:spLocks noGrp="1"/>
          </p:cNvSpPr>
          <p:nvPr>
            <p:ph type="sldNum" sz="quarter" idx="5"/>
          </p:nvPr>
        </p:nvSpPr>
        <p:spPr/>
        <p:txBody>
          <a:bodyPr/>
          <a:lstStyle/>
          <a:p>
            <a:pPr>
              <a:defRPr/>
            </a:pPr>
            <a:fld id="{9F148FD9-45D7-426C-A92E-AB6A120E09CB}" type="slidenum">
              <a:rPr lang="en-US" smtClean="0"/>
              <a:pPr>
                <a:defRPr/>
              </a:pPr>
              <a:t>36</a:t>
            </a:fld>
            <a:endParaRPr lang="en-US" dirty="0"/>
          </a:p>
        </p:txBody>
      </p:sp>
    </p:spTree>
    <p:extLst>
      <p:ext uri="{BB962C8B-B14F-4D97-AF65-F5344CB8AC3E}">
        <p14:creationId xmlns:p14="http://schemas.microsoft.com/office/powerpoint/2010/main" val="1322063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AF1EF57-4FC9-4219-B704-8B24D3E71057}" type="slidenum">
              <a:rPr lang="en-US" smtClean="0"/>
              <a:pPr>
                <a:defRPr/>
              </a:pPr>
              <a:t>37</a:t>
            </a:fld>
            <a:endParaRPr lang="en-US" dirty="0"/>
          </a:p>
        </p:txBody>
      </p:sp>
    </p:spTree>
    <p:extLst>
      <p:ext uri="{BB962C8B-B14F-4D97-AF65-F5344CB8AC3E}">
        <p14:creationId xmlns:p14="http://schemas.microsoft.com/office/powerpoint/2010/main" val="2175552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eaLnBrk="1" hangingPunct="1"/>
            <a:r>
              <a:rPr lang="en-US" dirty="0" smtClean="0">
                <a:cs typeface="Arial" charset="0"/>
              </a:rPr>
              <a:t>Managers use e-business strategies to develop a sustainable competitive advantage. Cost leaders can use e-business to lower costs in</a:t>
            </a:r>
            <a:r>
              <a:rPr lang="en-US" baseline="0" dirty="0" smtClean="0">
                <a:cs typeface="Arial" charset="0"/>
              </a:rPr>
              <a:t> </a:t>
            </a:r>
            <a:r>
              <a:rPr lang="en-US" dirty="0" smtClean="0">
                <a:cs typeface="Arial" charset="0"/>
              </a:rPr>
              <a:t>a variety of ways. For instance, it might use online bidding and order processing to eliminate the need for sales calls and to decrease sales force expenses; it could use Web-based inventory control systems that reduce storage costs; or it might use online testing and evaluation of job applicants. A differentiator needs to offer products or services that customers perceive and value as unique. For instance, a business might use Internet-based knowledge systems to shorten customer response times, provide rapid online responses to service requests, or automate purchasing and payment systems so that customers have detailed status reports and purchasing histories. Finally, because the focuser targets a narrow market segment with customized products, it might provide chat rooms or discussion boards for customers to interact with</a:t>
            </a:r>
            <a:r>
              <a:rPr lang="en-US" baseline="0" dirty="0" smtClean="0">
                <a:cs typeface="Arial" charset="0"/>
              </a:rPr>
              <a:t> </a:t>
            </a:r>
            <a:r>
              <a:rPr lang="en-US" dirty="0" smtClean="0">
                <a:cs typeface="Arial" charset="0"/>
              </a:rPr>
              <a:t>others who have common interests, design niche Web sites that target specific groups with specific interests, or use Web sites to perform standardized office</a:t>
            </a:r>
            <a:r>
              <a:rPr lang="en-US" baseline="0" dirty="0" smtClean="0">
                <a:cs typeface="Arial" charset="0"/>
              </a:rPr>
              <a:t> </a:t>
            </a:r>
            <a:r>
              <a:rPr lang="en-US" dirty="0" smtClean="0">
                <a:cs typeface="Arial" charset="0"/>
              </a:rPr>
              <a:t>functions such as payroll or budgeting.</a:t>
            </a:r>
          </a:p>
        </p:txBody>
      </p:sp>
      <p:sp>
        <p:nvSpPr>
          <p:cNvPr id="4" name="Slide Number Placeholder 3"/>
          <p:cNvSpPr>
            <a:spLocks noGrp="1"/>
          </p:cNvSpPr>
          <p:nvPr>
            <p:ph type="sldNum" sz="quarter" idx="5"/>
          </p:nvPr>
        </p:nvSpPr>
        <p:spPr/>
        <p:txBody>
          <a:bodyPr/>
          <a:lstStyle/>
          <a:p>
            <a:pPr>
              <a:defRPr/>
            </a:pPr>
            <a:fld id="{AB09E1B7-4927-407A-BC1A-7F1429180794}" type="slidenum">
              <a:rPr lang="en-US" smtClean="0"/>
              <a:pPr>
                <a:defRPr/>
              </a:pPr>
              <a:t>38</a:t>
            </a:fld>
            <a:endParaRPr lang="en-US" dirty="0"/>
          </a:p>
        </p:txBody>
      </p:sp>
    </p:spTree>
    <p:extLst>
      <p:ext uri="{BB962C8B-B14F-4D97-AF65-F5344CB8AC3E}">
        <p14:creationId xmlns:p14="http://schemas.microsoft.com/office/powerpoint/2010/main" val="4260581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pPr eaLnBrk="1" hangingPunct="1"/>
            <a:r>
              <a:rPr lang="en-US" dirty="0" smtClean="0">
                <a:cs typeface="Arial" charset="0"/>
              </a:rPr>
              <a:t>Having an effective customer communication system is an important customer service strategy. Managers should know what’s going on with  customers. They need to find out what customers liked and didn’t like about their purchase encounter—from their interactions with employees to their experience with the actual product or service. It’s also important to let customers know if something is going on with the company that might affect future purchase decisions. Finally, an organization’s culture is important to providing excellent customer service. This typically requires that employees be trained to provide exceptional customer service.</a:t>
            </a:r>
          </a:p>
          <a:p>
            <a:pPr eaLnBrk="1" hangingPunct="1"/>
            <a:endParaRPr lang="en-US" dirty="0" smtClean="0">
              <a:cs typeface="Arial" charset="0"/>
            </a:endParaRPr>
          </a:p>
          <a:p>
            <a:pPr eaLnBrk="1" hangingPunct="1"/>
            <a:r>
              <a:rPr lang="en-US" dirty="0" smtClean="0">
                <a:cs typeface="Arial" charset="0"/>
              </a:rPr>
              <a:t>Innovation strategies aren’t necessarily focused on just the radical, breakthrough products. They can include applying existing technology to</a:t>
            </a:r>
            <a:r>
              <a:rPr lang="en-US" baseline="0" dirty="0" smtClean="0">
                <a:cs typeface="Arial" charset="0"/>
              </a:rPr>
              <a:t> </a:t>
            </a:r>
            <a:r>
              <a:rPr lang="en-US" dirty="0" smtClean="0">
                <a:cs typeface="Arial" charset="0"/>
              </a:rPr>
              <a:t>new uses. And organizations have successfully used both approaches. What types of innovation strategies do organizations need in today’s environment? Those strategies should reflect their innovation philosophy, which is shaped by two strategic decisions: innovation emphasis and innovation timing.</a:t>
            </a:r>
          </a:p>
          <a:p>
            <a:pPr eaLnBrk="1" hangingPunct="1"/>
            <a:endParaRPr lang="en-US" dirty="0" smtClean="0">
              <a:cs typeface="Arial" charset="0"/>
            </a:endParaRPr>
          </a:p>
          <a:p>
            <a:pPr eaLnBrk="1" hangingPunct="1"/>
            <a:r>
              <a:rPr lang="en-US" dirty="0" smtClean="0">
                <a:cs typeface="Arial" charset="0"/>
              </a:rPr>
              <a:t>An organization that’s first to bring a product innovation to the market or to use a new process innovation is called a </a:t>
            </a:r>
            <a:r>
              <a:rPr lang="en-US" b="1" dirty="0" smtClean="0">
                <a:cs typeface="Arial" charset="0"/>
              </a:rPr>
              <a:t>first mover</a:t>
            </a:r>
            <a:r>
              <a:rPr lang="en-US" dirty="0" smtClean="0">
                <a:cs typeface="Arial" charset="0"/>
              </a:rPr>
              <a:t>. Being a first mover has certain strategic advantages and disadvantages as shown in Exhibit 9-6.</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4618A252-4D92-47F8-9D1C-FAA0CBF6BD60}" type="slidenum">
              <a:rPr lang="en-US" smtClean="0"/>
              <a:pPr>
                <a:defRPr/>
              </a:pPr>
              <a:t>39</a:t>
            </a:fld>
            <a:endParaRPr lang="en-US" dirty="0"/>
          </a:p>
        </p:txBody>
      </p:sp>
    </p:spTree>
    <p:extLst>
      <p:ext uri="{BB962C8B-B14F-4D97-AF65-F5344CB8AC3E}">
        <p14:creationId xmlns:p14="http://schemas.microsoft.com/office/powerpoint/2010/main" val="1225638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402F37F0-7692-4D11-9E62-C0060C47A779}" type="slidenum">
              <a:rPr lang="en-US" smtClean="0"/>
              <a:pPr>
                <a:defRPr/>
              </a:pPr>
              <a:t>40</a:t>
            </a:fld>
            <a:endParaRPr lang="en-US" dirty="0"/>
          </a:p>
        </p:txBody>
      </p:sp>
    </p:spTree>
    <p:extLst>
      <p:ext uri="{BB962C8B-B14F-4D97-AF65-F5344CB8AC3E}">
        <p14:creationId xmlns:p14="http://schemas.microsoft.com/office/powerpoint/2010/main" val="1511661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41</a:t>
            </a:fld>
            <a:endParaRPr lang="en-US" dirty="0"/>
          </a:p>
        </p:txBody>
      </p:sp>
    </p:spTree>
    <p:extLst>
      <p:ext uri="{BB962C8B-B14F-4D97-AF65-F5344CB8AC3E}">
        <p14:creationId xmlns:p14="http://schemas.microsoft.com/office/powerpoint/2010/main" val="2714828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strategic management process </a:t>
            </a:r>
            <a:r>
              <a:rPr lang="en-US" dirty="0" smtClean="0">
                <a:cs typeface="Arial" charset="0"/>
              </a:rPr>
              <a:t>(see Exhibit 9-1) is a six-step process that encompasses strategy planning, implementation, and evaluation. Although the first four steps describe the planning that must take place, implementation and evaluation are just as important! Even the best strategies can fail if management doesn’t implement or evaluate them properly.</a:t>
            </a:r>
          </a:p>
        </p:txBody>
      </p:sp>
      <p:sp>
        <p:nvSpPr>
          <p:cNvPr id="4" name="Slide Number Placeholder 3"/>
          <p:cNvSpPr>
            <a:spLocks noGrp="1"/>
          </p:cNvSpPr>
          <p:nvPr>
            <p:ph type="sldNum" sz="quarter" idx="5"/>
          </p:nvPr>
        </p:nvSpPr>
        <p:spPr/>
        <p:txBody>
          <a:bodyPr/>
          <a:lstStyle/>
          <a:p>
            <a:pPr>
              <a:defRPr/>
            </a:pPr>
            <a:fld id="{13705054-3E8E-4CEA-B503-B2009C2E4599}" type="slidenum">
              <a:rPr lang="en-US" smtClean="0"/>
              <a:pPr>
                <a:defRPr/>
              </a:pPr>
              <a:t>5</a:t>
            </a:fld>
            <a:endParaRPr lang="en-US" dirty="0"/>
          </a:p>
        </p:txBody>
      </p:sp>
    </p:spTree>
    <p:extLst>
      <p:ext uri="{BB962C8B-B14F-4D97-AF65-F5344CB8AC3E}">
        <p14:creationId xmlns:p14="http://schemas.microsoft.com/office/powerpoint/2010/main" val="181766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2403EC5-1875-4257-AE3A-A3A1B27AF307}" type="slidenum">
              <a:rPr lang="en-US" smtClean="0"/>
              <a:pPr>
                <a:defRPr/>
              </a:pPr>
              <a:t>6</a:t>
            </a:fld>
            <a:endParaRPr lang="en-US" dirty="0"/>
          </a:p>
        </p:txBody>
      </p:sp>
    </p:spTree>
    <p:extLst>
      <p:ext uri="{BB962C8B-B14F-4D97-AF65-F5344CB8AC3E}">
        <p14:creationId xmlns:p14="http://schemas.microsoft.com/office/powerpoint/2010/main" val="153395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Every organization needs a </a:t>
            </a:r>
            <a:r>
              <a:rPr lang="en-US" b="1" dirty="0" smtClean="0">
                <a:cs typeface="Arial" charset="0"/>
              </a:rPr>
              <a:t>mission</a:t>
            </a:r>
            <a:r>
              <a:rPr lang="en-US" dirty="0" smtClean="0">
                <a:cs typeface="Arial" charset="0"/>
              </a:rPr>
              <a:t>—a statement of its purpose. Defining the mission forces managers to identify what it’s in business to do. But sometimes that mission statement can be too limiting. For example, the co-founder of the leading Internet search engine Google says that while the company’s purpose of “organizing the world’s information and making it universally accessible and useful” has served them well,</a:t>
            </a:r>
            <a:r>
              <a:rPr lang="en-US" baseline="0" dirty="0" smtClean="0">
                <a:cs typeface="Arial" charset="0"/>
              </a:rPr>
              <a:t> </a:t>
            </a:r>
            <a:r>
              <a:rPr lang="en-US" dirty="0" smtClean="0">
                <a:cs typeface="Arial" charset="0"/>
              </a:rPr>
              <a:t>they failed to see the whole social side of the Internet and have been playing catch-up.</a:t>
            </a:r>
          </a:p>
        </p:txBody>
      </p:sp>
      <p:sp>
        <p:nvSpPr>
          <p:cNvPr id="4" name="Slide Number Placeholder 3"/>
          <p:cNvSpPr>
            <a:spLocks noGrp="1"/>
          </p:cNvSpPr>
          <p:nvPr>
            <p:ph type="sldNum" sz="quarter" idx="5"/>
          </p:nvPr>
        </p:nvSpPr>
        <p:spPr/>
        <p:txBody>
          <a:bodyPr/>
          <a:lstStyle/>
          <a:p>
            <a:pPr>
              <a:defRPr/>
            </a:pPr>
            <a:fld id="{CE301AB6-564A-4B2A-82BA-8B3BCECE1D04}" type="slidenum">
              <a:rPr lang="en-US" smtClean="0"/>
              <a:pPr>
                <a:defRPr/>
              </a:pPr>
              <a:t>7</a:t>
            </a:fld>
            <a:endParaRPr lang="en-US" dirty="0"/>
          </a:p>
        </p:txBody>
      </p:sp>
    </p:spTree>
    <p:extLst>
      <p:ext uri="{BB962C8B-B14F-4D97-AF65-F5344CB8AC3E}">
        <p14:creationId xmlns:p14="http://schemas.microsoft.com/office/powerpoint/2010/main" val="382424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smtClean="0">
                <a:cs typeface="Arial" charset="0"/>
              </a:rPr>
              <a:t>What should a mission statement include? Exhibit 9-2 describes some typical components.</a:t>
            </a:r>
          </a:p>
        </p:txBody>
      </p:sp>
      <p:sp>
        <p:nvSpPr>
          <p:cNvPr id="4" name="Slide Number Placeholder 3"/>
          <p:cNvSpPr>
            <a:spLocks noGrp="1"/>
          </p:cNvSpPr>
          <p:nvPr>
            <p:ph type="sldNum" sz="quarter" idx="5"/>
          </p:nvPr>
        </p:nvSpPr>
        <p:spPr/>
        <p:txBody>
          <a:bodyPr/>
          <a:lstStyle/>
          <a:p>
            <a:pPr>
              <a:defRPr/>
            </a:pPr>
            <a:fld id="{2B61DDC6-B3C1-4C8C-8DC4-F1BC235A5086}" type="slidenum">
              <a:rPr lang="en-US" smtClean="0"/>
              <a:pPr>
                <a:defRPr/>
              </a:pPr>
              <a:t>8</a:t>
            </a:fld>
            <a:endParaRPr lang="en-US" dirty="0"/>
          </a:p>
        </p:txBody>
      </p:sp>
    </p:spTree>
    <p:extLst>
      <p:ext uri="{BB962C8B-B14F-4D97-AF65-F5344CB8AC3E}">
        <p14:creationId xmlns:p14="http://schemas.microsoft.com/office/powerpoint/2010/main" val="2959337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Analyzing that environment is a critical step in the strategic management process. Managers do an external analysis so they know, for instance, what the competition is doing, what pending legislation might affect the organization, or what the labor supply is like in locations where it operates. In an external analysis, managers should examine the economic, demographic, political/legal, </a:t>
            </a:r>
            <a:r>
              <a:rPr lang="en-US" dirty="0" err="1" smtClean="0">
                <a:cs typeface="Arial" charset="0"/>
              </a:rPr>
              <a:t>sociocultural</a:t>
            </a:r>
            <a:r>
              <a:rPr lang="en-US" dirty="0" smtClean="0">
                <a:cs typeface="Arial" charset="0"/>
              </a:rPr>
              <a:t>, technological, and global components to see the trends and changes. </a:t>
            </a:r>
          </a:p>
          <a:p>
            <a:pPr eaLnBrk="1" hangingPunct="1"/>
            <a:endParaRPr lang="en-US" dirty="0" smtClean="0">
              <a:cs typeface="Arial" charset="0"/>
            </a:endParaRPr>
          </a:p>
          <a:p>
            <a:pPr eaLnBrk="1" hangingPunct="1"/>
            <a:r>
              <a:rPr lang="en-US" dirty="0" smtClean="0">
                <a:cs typeface="Arial" charset="0"/>
              </a:rPr>
              <a:t>Once they’ve analyzed the environment, managers need to pinpoint opportunities that the organization can exploit and threats that it must counteract or buffer against. </a:t>
            </a:r>
            <a:r>
              <a:rPr lang="en-US" b="1" dirty="0" smtClean="0">
                <a:cs typeface="Arial" charset="0"/>
              </a:rPr>
              <a:t>Opportunities </a:t>
            </a:r>
            <a:r>
              <a:rPr lang="en-US" dirty="0" smtClean="0">
                <a:cs typeface="Arial" charset="0"/>
              </a:rPr>
              <a:t>are positive trends in the external environment; </a:t>
            </a:r>
            <a:r>
              <a:rPr lang="en-US" b="1" dirty="0" smtClean="0">
                <a:cs typeface="Arial" charset="0"/>
              </a:rPr>
              <a:t>threats </a:t>
            </a:r>
            <a:r>
              <a:rPr lang="en-US" dirty="0" smtClean="0">
                <a:cs typeface="Arial" charset="0"/>
              </a:rPr>
              <a:t>are negative trends.</a:t>
            </a:r>
          </a:p>
        </p:txBody>
      </p:sp>
      <p:sp>
        <p:nvSpPr>
          <p:cNvPr id="4" name="Slide Number Placeholder 3"/>
          <p:cNvSpPr>
            <a:spLocks noGrp="1"/>
          </p:cNvSpPr>
          <p:nvPr>
            <p:ph type="sldNum" sz="quarter" idx="5"/>
          </p:nvPr>
        </p:nvSpPr>
        <p:spPr/>
        <p:txBody>
          <a:bodyPr/>
          <a:lstStyle/>
          <a:p>
            <a:pPr>
              <a:defRPr/>
            </a:pPr>
            <a:fld id="{1C1971FB-4ED2-4262-8DD9-7666FF9556BB}" type="slidenum">
              <a:rPr lang="en-US" smtClean="0"/>
              <a:pPr>
                <a:defRPr/>
              </a:pPr>
              <a:t>9</a:t>
            </a:fld>
            <a:endParaRPr lang="en-US" dirty="0"/>
          </a:p>
        </p:txBody>
      </p:sp>
    </p:spTree>
    <p:extLst>
      <p:ext uri="{BB962C8B-B14F-4D97-AF65-F5344CB8AC3E}">
        <p14:creationId xmlns:p14="http://schemas.microsoft.com/office/powerpoint/2010/main" val="2374737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dirty="0" smtClean="0">
                <a:cs typeface="Arial" charset="0"/>
              </a:rPr>
              <a:t>The internal analysis provides important information about an organization’s specific resources and capabilities. An organization’s </a:t>
            </a:r>
            <a:r>
              <a:rPr lang="en-US" b="1" dirty="0" smtClean="0">
                <a:cs typeface="Arial" charset="0"/>
              </a:rPr>
              <a:t>resources </a:t>
            </a:r>
            <a:r>
              <a:rPr lang="en-US" dirty="0" smtClean="0">
                <a:cs typeface="Arial" charset="0"/>
              </a:rPr>
              <a:t>are its assets—financial, physical, human, and intangible—that it uses to develop, manufacture, and deliver products to its customers. They’re “what” the organization has. On the other hand, its </a:t>
            </a:r>
            <a:r>
              <a:rPr lang="en-US" b="1" dirty="0" smtClean="0">
                <a:cs typeface="Arial" charset="0"/>
              </a:rPr>
              <a:t>capabilities </a:t>
            </a:r>
            <a:r>
              <a:rPr lang="en-US" dirty="0" smtClean="0">
                <a:cs typeface="Arial" charset="0"/>
              </a:rPr>
              <a:t>are its skills and abilities in doing the work activities needed in its business—“how” it does its work. The major value-creating capabilities of the organization are known as its </a:t>
            </a:r>
            <a:r>
              <a:rPr lang="en-US" b="1" dirty="0" smtClean="0">
                <a:cs typeface="Arial" charset="0"/>
              </a:rPr>
              <a:t>core competencies.</a:t>
            </a:r>
          </a:p>
          <a:p>
            <a:pPr eaLnBrk="1" hangingPunct="1"/>
            <a:endParaRPr lang="en-US" b="1" dirty="0" smtClean="0">
              <a:cs typeface="Arial" charset="0"/>
            </a:endParaRPr>
          </a:p>
          <a:p>
            <a:pPr eaLnBrk="1" hangingPunct="1"/>
            <a:r>
              <a:rPr lang="en-US" dirty="0" smtClean="0">
                <a:cs typeface="Arial" charset="0"/>
              </a:rPr>
              <a:t>After completing an internal analysis, managers should be able to identify organizational strengths and weaknesses. Any activities the organization does well or any unique resources that it has are called </a:t>
            </a:r>
            <a:r>
              <a:rPr lang="en-US" b="1" dirty="0" smtClean="0">
                <a:cs typeface="Arial" charset="0"/>
              </a:rPr>
              <a:t>strengths</a:t>
            </a:r>
            <a:r>
              <a:rPr lang="en-US" dirty="0" smtClean="0">
                <a:cs typeface="Arial" charset="0"/>
              </a:rPr>
              <a:t>. </a:t>
            </a:r>
            <a:r>
              <a:rPr lang="en-US" b="1" dirty="0" smtClean="0">
                <a:cs typeface="Arial" charset="0"/>
              </a:rPr>
              <a:t>Weaknesses </a:t>
            </a:r>
            <a:r>
              <a:rPr lang="en-US" dirty="0" smtClean="0">
                <a:cs typeface="Arial" charset="0"/>
              </a:rPr>
              <a:t>are activities the organization doesn’t do well or resources it needs but doesn’t possess.</a:t>
            </a:r>
          </a:p>
        </p:txBody>
      </p:sp>
      <p:sp>
        <p:nvSpPr>
          <p:cNvPr id="4" name="Slide Number Placeholder 3"/>
          <p:cNvSpPr>
            <a:spLocks noGrp="1"/>
          </p:cNvSpPr>
          <p:nvPr>
            <p:ph type="sldNum" sz="quarter" idx="5"/>
          </p:nvPr>
        </p:nvSpPr>
        <p:spPr/>
        <p:txBody>
          <a:bodyPr/>
          <a:lstStyle/>
          <a:p>
            <a:pPr>
              <a:defRPr/>
            </a:pPr>
            <a:fld id="{FAE105D0-E62E-486D-927B-3EC2D9501D47}" type="slidenum">
              <a:rPr lang="en-US" smtClean="0"/>
              <a:pPr>
                <a:defRPr/>
              </a:pPr>
              <a:t>10</a:t>
            </a:fld>
            <a:endParaRPr lang="en-US" dirty="0"/>
          </a:p>
        </p:txBody>
      </p:sp>
    </p:spTree>
    <p:extLst>
      <p:ext uri="{BB962C8B-B14F-4D97-AF65-F5344CB8AC3E}">
        <p14:creationId xmlns:p14="http://schemas.microsoft.com/office/powerpoint/2010/main" val="369311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9-</a:t>
            </a:r>
            <a:fld id="{25B4F11E-C175-414F-823D-63BB9B0300ED}"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9-</a:t>
            </a:r>
            <a:fld id="{55C5ACD0-FC95-4B60-911C-D0A8E02AD348}"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4527F90-8152-44DC-AB9F-B87B7B27DC0F}"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D7B3DB7-67B9-4731-AFD4-66447DA6B15D}"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D498CEE-D7C8-4C36-AD12-8FD1FD240EF5}"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067FAE2-AB5E-4889-AAB7-B5634F64EAB9}"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47A9EDF8-825D-4D08-909C-E82B7DBF13C6}" type="datetime4">
              <a:rPr lang="en-US" smtClean="0"/>
              <a:t>September 13, 2016</a:t>
            </a:fld>
            <a:endParaRPr lang="en-US"/>
          </a:p>
        </p:txBody>
      </p:sp>
      <p:sp>
        <p:nvSpPr>
          <p:cNvPr id="8" name="Footer Placeholder 7"/>
          <p:cNvSpPr>
            <a:spLocks noGrp="1"/>
          </p:cNvSpPr>
          <p:nvPr>
            <p:ph type="ftr" sz="quarter" idx="11"/>
          </p:nvPr>
        </p:nvSpPr>
        <p:spPr/>
        <p:txBody>
          <a:bodyPr/>
          <a:lstStyle/>
          <a:p>
            <a:r>
              <a:rPr lang="en-US" smtClean="0"/>
              <a:t>Copyright © 2016 Pearson Education, Inc.</a:t>
            </a:r>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6793AB21-98A4-4FDC-9978-0566B9EBD14A}" type="datetime4">
              <a:rPr lang="en-US" smtClean="0"/>
              <a:t>September 13, 2016</a:t>
            </a:fld>
            <a:endParaRPr lang="en-US"/>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B0370DA-7F50-4D7B-844D-9066A20DFD2F}" type="datetime4">
              <a:rPr lang="en-US" smtClean="0"/>
              <a:t>September 13, 2016</a:t>
            </a:fld>
            <a:endParaRPr lang="en-US"/>
          </a:p>
        </p:txBody>
      </p:sp>
      <p:sp>
        <p:nvSpPr>
          <p:cNvPr id="3" name="Footer Placeholder 2"/>
          <p:cNvSpPr>
            <a:spLocks noGrp="1"/>
          </p:cNvSpPr>
          <p:nvPr>
            <p:ph type="ftr" sz="quarter" idx="11"/>
          </p:nvPr>
        </p:nvSpPr>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B92ACD4-751B-4E2F-B2A0-546C5E31A6AB}"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38C864E-6390-4C25-9CB4-B04C7A481A97}"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2D0CC-6EAD-4167-94A2-24AC74C1864B}"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BEB20-93E8-4092-A19C-F2441143DDAA}"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9-</a:t>
            </a:r>
            <a:fld id="{47F3D3F5-E625-45CE-86D5-3229F1084928}" type="slidenum">
              <a:rPr lang="en-US" sz="1200" b="1">
                <a:solidFill>
                  <a:schemeClr val="bg1"/>
                </a:solidFill>
              </a:rPr>
              <a:pPr eaLnBrk="0" hangingPunct="0">
                <a:spcBef>
                  <a:spcPct val="50000"/>
                </a:spcBef>
              </a:pPr>
              <a:t>‹#›</a:t>
            </a:fld>
            <a:r>
              <a:rPr lang="en-US" sz="1200" b="1">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fontAlgn="base">
        <a:spcBef>
          <a:spcPct val="20000"/>
        </a:spcBef>
        <a:spcAft>
          <a:spcPct val="0"/>
        </a:spcAft>
        <a:buFont typeface="Arial" charset="0"/>
        <a:defRPr sz="2800" i="1">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i="1">
          <a:solidFill>
            <a:schemeClr val="tx1"/>
          </a:solidFill>
          <a:latin typeface="+mn-lt"/>
        </a:defRPr>
      </a:lvl2pPr>
      <a:lvl3pPr marL="1143000" indent="-228600" algn="l" rtl="0" fontAlgn="base">
        <a:spcBef>
          <a:spcPct val="20000"/>
        </a:spcBef>
        <a:spcAft>
          <a:spcPct val="0"/>
        </a:spcAft>
        <a:buFont typeface="Arial" charset="0"/>
        <a:buChar char="•"/>
        <a:defRPr sz="2400" i="1">
          <a:solidFill>
            <a:schemeClr val="tx1"/>
          </a:solidFill>
          <a:latin typeface="+mn-lt"/>
        </a:defRPr>
      </a:lvl3pPr>
      <a:lvl4pPr marL="1600200" indent="-228600" algn="l" rtl="0" fontAlgn="base">
        <a:spcBef>
          <a:spcPct val="20000"/>
        </a:spcBef>
        <a:spcAft>
          <a:spcPct val="0"/>
        </a:spcAft>
        <a:buFont typeface="Arial" charset="0"/>
        <a:buChar char="–"/>
        <a:defRPr sz="2000" i="1">
          <a:solidFill>
            <a:schemeClr val="tx1"/>
          </a:solidFill>
          <a:latin typeface="+mn-lt"/>
        </a:defRPr>
      </a:lvl4pPr>
      <a:lvl5pPr marL="2057400" indent="-228600" algn="l" rtl="0" fontAlgn="base">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9-</a:t>
            </a:r>
            <a:fld id="{45155F80-510C-4265-BB1A-503BF6749DDF}" type="slidenum">
              <a:rPr lang="en-US" sz="1200" b="1">
                <a:solidFill>
                  <a:schemeClr val="bg1"/>
                </a:solidFill>
              </a:rPr>
              <a:pPr eaLnBrk="0" hangingPunct="0">
                <a:spcBef>
                  <a:spcPct val="50000"/>
                </a:spcBef>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C3BF1B3-2929-4461-A937-00193790D975}" type="datetime4">
              <a:rPr lang="en-US" smtClean="0"/>
              <a:t>September 13, 2016</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p:txBody>
          <a:bodyPr/>
          <a:lstStyle/>
          <a:p>
            <a:r>
              <a:rPr lang="en-US" dirty="0" smtClean="0">
                <a:latin typeface="HelveticaNeue-Light"/>
              </a:rPr>
              <a:t>Gestão </a:t>
            </a:r>
            <a:r>
              <a:rPr lang="en-US" dirty="0" err="1" smtClean="0">
                <a:latin typeface="HelveticaNeue-Light"/>
              </a:rPr>
              <a:t>estratégica</a:t>
            </a:r>
            <a:endParaRPr lang="en-US" dirty="0">
              <a:latin typeface="HelveticaNeue-Light"/>
            </a:endParaRPr>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1</a:t>
            </a:fld>
            <a:endParaRPr lang="en-US" dirty="0"/>
          </a:p>
        </p:txBody>
      </p:sp>
      <p:sp>
        <p:nvSpPr>
          <p:cNvPr id="6" name="Footer Placeholder 5"/>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7" name="Oval 6"/>
          <p:cNvSpPr/>
          <p:nvPr/>
        </p:nvSpPr>
        <p:spPr>
          <a:xfrm>
            <a:off x="7467600" y="4267200"/>
            <a:ext cx="1219200" cy="1295400"/>
          </a:xfrm>
          <a:prstGeom prst="ellipse">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schemeClr val="tx1"/>
                </a:solidFill>
              </a:rPr>
              <a:t>9</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3733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10</a:t>
            </a:fld>
            <a:endParaRPr lang="en-US" dirty="0"/>
          </a:p>
        </p:txBody>
      </p:sp>
      <p:sp>
        <p:nvSpPr>
          <p:cNvPr id="8" name="Rectangle 3"/>
          <p:cNvSpPr txBox="1">
            <a:spLocks/>
          </p:cNvSpPr>
          <p:nvPr/>
        </p:nvSpPr>
        <p:spPr bwMode="auto">
          <a:xfrm>
            <a:off x="457200" y="1752600"/>
            <a:ext cx="7696200" cy="3840163"/>
          </a:xfrm>
          <a:prstGeom prst="rect">
            <a:avLst/>
          </a:prstGeom>
          <a:noFill/>
          <a:ln w="9525">
            <a:noFill/>
            <a:miter lim="800000"/>
            <a:headEnd/>
            <a:tailEnd/>
          </a:ln>
        </p:spPr>
        <p:txBody>
          <a:bodyPr/>
          <a:lstStyle/>
          <a:p>
            <a:pPr marL="457200" indent="-457200" algn="just" eaLnBrk="0" hangingPunct="0">
              <a:spcBef>
                <a:spcPct val="20000"/>
              </a:spcBef>
              <a:buClr>
                <a:schemeClr val="accent1"/>
              </a:buClr>
              <a:buFont typeface="Wingdings" panose="05000000000000000000" pitchFamily="2" charset="2"/>
              <a:buChar char="Ø"/>
              <a:tabLst>
                <a:tab pos="1423988" algn="l"/>
              </a:tabLst>
            </a:pPr>
            <a:r>
              <a:rPr lang="pt-PT" sz="3200" u="sng" dirty="0" smtClean="0"/>
              <a:t>Etapa </a:t>
            </a:r>
            <a:r>
              <a:rPr lang="pt-PT" sz="3200" dirty="0" smtClean="0"/>
              <a:t>3: Elaborar uma </a:t>
            </a:r>
            <a:r>
              <a:rPr lang="pt-PT" sz="3200" b="1" dirty="0" smtClean="0"/>
              <a:t>análise interna</a:t>
            </a:r>
          </a:p>
          <a:p>
            <a:pPr marL="457200" indent="-457200" algn="just" eaLnBrk="0" hangingPunct="0">
              <a:spcBef>
                <a:spcPct val="20000"/>
              </a:spcBef>
              <a:buClr>
                <a:schemeClr val="accent1"/>
              </a:buClr>
              <a:buFont typeface="Wingdings" panose="05000000000000000000" pitchFamily="2" charset="2"/>
              <a:buChar char="Ø"/>
              <a:tabLst>
                <a:tab pos="1423988" algn="l"/>
              </a:tabLst>
            </a:pPr>
            <a:endParaRPr lang="pt-PT" sz="800" b="1" dirty="0" smtClean="0"/>
          </a:p>
          <a:p>
            <a:pPr marL="742950" lvl="1" indent="-285750" algn="just" eaLnBrk="0" hangingPunct="0">
              <a:spcBef>
                <a:spcPct val="20000"/>
              </a:spcBef>
              <a:buFont typeface="Arial" charset="0"/>
              <a:buChar char="–"/>
              <a:tabLst>
                <a:tab pos="1423988" algn="l"/>
              </a:tabLst>
            </a:pPr>
            <a:r>
              <a:rPr lang="pt-PT" sz="2400" dirty="0" smtClean="0"/>
              <a:t>Avaliar os recursos, capacidades e actividades da organização:</a:t>
            </a:r>
          </a:p>
          <a:p>
            <a:pPr marL="742950" lvl="1" indent="-285750" algn="just" eaLnBrk="0" hangingPunct="0">
              <a:spcBef>
                <a:spcPct val="20000"/>
              </a:spcBef>
              <a:buFont typeface="Arial" charset="0"/>
              <a:buChar char="–"/>
              <a:tabLst>
                <a:tab pos="1423988" algn="l"/>
              </a:tabLst>
            </a:pPr>
            <a:endParaRPr lang="pt-PT" sz="800" dirty="0" smtClean="0"/>
          </a:p>
          <a:p>
            <a:pPr marL="1143000" lvl="2" indent="-228600" algn="just" eaLnBrk="0" hangingPunct="0">
              <a:spcBef>
                <a:spcPct val="20000"/>
              </a:spcBef>
              <a:buFont typeface="Arial" charset="0"/>
              <a:buChar char="•"/>
              <a:tabLst>
                <a:tab pos="1423988" algn="l"/>
              </a:tabLst>
            </a:pPr>
            <a:r>
              <a:rPr lang="pt-PT" sz="2400" dirty="0" smtClean="0"/>
              <a:t>As </a:t>
            </a:r>
            <a:r>
              <a:rPr lang="pt-PT" sz="2400" b="1" dirty="0" smtClean="0"/>
              <a:t>forças</a:t>
            </a:r>
            <a:r>
              <a:rPr lang="pt-PT" sz="2400" dirty="0" smtClean="0"/>
              <a:t> criam valor para os clientes e fortalecem a posição competitiva da organização.</a:t>
            </a:r>
          </a:p>
          <a:p>
            <a:pPr marL="1143000" lvl="2" indent="-228600" algn="just" eaLnBrk="0" hangingPunct="0">
              <a:spcBef>
                <a:spcPct val="20000"/>
              </a:spcBef>
              <a:buFont typeface="Arial" charset="0"/>
              <a:buChar char="•"/>
              <a:tabLst>
                <a:tab pos="1423988" algn="l"/>
              </a:tabLst>
            </a:pPr>
            <a:endParaRPr lang="pt-PT" sz="800" dirty="0" smtClean="0"/>
          </a:p>
          <a:p>
            <a:pPr marL="1143000" lvl="2" indent="-228600" algn="just" eaLnBrk="0" hangingPunct="0">
              <a:spcBef>
                <a:spcPct val="20000"/>
              </a:spcBef>
              <a:buFont typeface="Arial" charset="0"/>
              <a:buChar char="•"/>
              <a:tabLst>
                <a:tab pos="1423988" algn="l"/>
              </a:tabLst>
            </a:pPr>
            <a:r>
              <a:rPr lang="pt-PT" sz="2400" dirty="0" smtClean="0"/>
              <a:t>As </a:t>
            </a:r>
            <a:r>
              <a:rPr lang="pt-PT" sz="2400" b="1" dirty="0" smtClean="0"/>
              <a:t>fraquezas</a:t>
            </a:r>
            <a:r>
              <a:rPr lang="pt-PT" sz="2400" dirty="0" smtClean="0"/>
              <a:t> podem colocar a organização numa posição competitiva desvantajosa.</a:t>
            </a:r>
          </a:p>
        </p:txBody>
      </p:sp>
      <p:sp>
        <p:nvSpPr>
          <p:cNvPr id="10" name="Rectangle 2"/>
          <p:cNvSpPr>
            <a:spLocks noGrp="1" noChangeArrowheads="1"/>
          </p:cNvSpPr>
          <p:nvPr>
            <p:ph type="title"/>
          </p:nvPr>
        </p:nvSpPr>
        <p:spPr>
          <a:xfrm>
            <a:off x="685800" y="274638"/>
            <a:ext cx="7772400" cy="1143000"/>
          </a:xfrm>
        </p:spPr>
        <p:txBody>
          <a:bodyPr>
            <a:normAutofit fontScale="90000"/>
          </a:bodyPr>
          <a:lstStyle/>
          <a:p>
            <a:pPr algn="ctr"/>
            <a:r>
              <a:rPr lang="en-US" sz="3600" dirty="0" err="1" smtClean="0"/>
              <a:t>Processo</a:t>
            </a:r>
            <a:r>
              <a:rPr lang="en-US" sz="3600" dirty="0" smtClean="0"/>
              <a:t> de Gestão </a:t>
            </a:r>
            <a:r>
              <a:rPr lang="en-US" sz="3600" dirty="0" err="1" smtClean="0"/>
              <a:t>estratégica</a:t>
            </a:r>
            <a:r>
              <a:rPr lang="en-US" sz="3600" dirty="0" smtClean="0"/>
              <a:t> (cont.)</a:t>
            </a: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11</a:t>
            </a:fld>
            <a:endParaRPr lang="en-US" dirty="0"/>
          </a:p>
        </p:txBody>
      </p:sp>
      <p:sp>
        <p:nvSpPr>
          <p:cNvPr id="8"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algn="just" eaLnBrk="0" hangingPunct="0">
              <a:spcBef>
                <a:spcPct val="20000"/>
              </a:spcBef>
              <a:buClr>
                <a:schemeClr val="accent1"/>
              </a:buClr>
              <a:tabLst>
                <a:tab pos="1423988" algn="l"/>
              </a:tabLst>
            </a:pPr>
            <a:r>
              <a:rPr lang="pt-PT" sz="3200" u="sng" dirty="0" smtClean="0"/>
              <a:t>Etapa </a:t>
            </a:r>
            <a:r>
              <a:rPr lang="pt-PT" sz="3200" u="sng" dirty="0"/>
              <a:t>2</a:t>
            </a:r>
            <a:r>
              <a:rPr lang="pt-PT" sz="3200" dirty="0"/>
              <a:t>: Elaborar uma </a:t>
            </a:r>
            <a:r>
              <a:rPr lang="pt-PT" sz="3200" b="1" dirty="0"/>
              <a:t>análise externa</a:t>
            </a:r>
            <a:r>
              <a:rPr lang="pt-PT" sz="3200" dirty="0" smtClean="0"/>
              <a:t>.</a:t>
            </a:r>
          </a:p>
          <a:p>
            <a:pPr marL="457200" indent="-457200" algn="just" eaLnBrk="0" hangingPunct="0">
              <a:spcBef>
                <a:spcPct val="20000"/>
              </a:spcBef>
              <a:buClr>
                <a:schemeClr val="accent1"/>
              </a:buClr>
              <a:buFont typeface="Wingdings" panose="05000000000000000000" pitchFamily="2" charset="2"/>
              <a:buChar char="Ø"/>
              <a:tabLst>
                <a:tab pos="1423988" algn="l"/>
              </a:tabLst>
            </a:pPr>
            <a:endParaRPr lang="pt-PT" sz="800" dirty="0" smtClean="0"/>
          </a:p>
          <a:p>
            <a:pPr algn="just" eaLnBrk="0" hangingPunct="0">
              <a:spcBef>
                <a:spcPct val="20000"/>
              </a:spcBef>
              <a:buClr>
                <a:schemeClr val="accent1"/>
              </a:buClr>
              <a:tabLst>
                <a:tab pos="1423988" algn="l"/>
              </a:tabLst>
            </a:pPr>
            <a:r>
              <a:rPr lang="pt-PT" sz="3200" u="sng" dirty="0"/>
              <a:t>Etapa </a:t>
            </a:r>
            <a:r>
              <a:rPr lang="pt-PT" sz="3200" dirty="0"/>
              <a:t>3: Elaborar uma </a:t>
            </a:r>
            <a:r>
              <a:rPr lang="pt-PT" sz="3200" b="1" dirty="0"/>
              <a:t>análise interna</a:t>
            </a:r>
          </a:p>
          <a:p>
            <a:pPr marL="457200" indent="-457200" algn="just" eaLnBrk="0" hangingPunct="0">
              <a:spcBef>
                <a:spcPct val="20000"/>
              </a:spcBef>
              <a:buClr>
                <a:schemeClr val="accent1"/>
              </a:buClr>
              <a:buFont typeface="Wingdings" panose="05000000000000000000" pitchFamily="2" charset="2"/>
              <a:buChar char="Ø"/>
              <a:tabLst>
                <a:tab pos="1423988" algn="l"/>
              </a:tabLst>
            </a:pPr>
            <a:endParaRPr lang="pt-PT" sz="800" b="1" dirty="0" smtClean="0"/>
          </a:p>
          <a:p>
            <a:pPr marL="457200" indent="-457200" algn="just" eaLnBrk="0" hangingPunct="0">
              <a:spcBef>
                <a:spcPct val="20000"/>
              </a:spcBef>
              <a:buClr>
                <a:schemeClr val="accent1"/>
              </a:buClr>
              <a:buFont typeface="Wingdings" panose="05000000000000000000" pitchFamily="2" charset="2"/>
              <a:buChar char="Ø"/>
              <a:tabLst>
                <a:tab pos="1423988" algn="l"/>
              </a:tabLst>
            </a:pPr>
            <a:endParaRPr lang="pt-PT" sz="800" b="1" dirty="0" smtClean="0"/>
          </a:p>
          <a:p>
            <a:pPr marL="1143000" lvl="2" indent="-228600" algn="just" eaLnBrk="0" hangingPunct="0">
              <a:spcBef>
                <a:spcPct val="20000"/>
              </a:spcBef>
              <a:buFont typeface="Arial" charset="0"/>
              <a:buChar char="•"/>
              <a:tabLst>
                <a:tab pos="1423988" algn="l"/>
              </a:tabLst>
            </a:pPr>
            <a:endParaRPr lang="pt-PT" sz="800" dirty="0" smtClean="0"/>
          </a:p>
          <a:p>
            <a:pPr marL="0" lvl="1" algn="just" eaLnBrk="0" hangingPunct="0">
              <a:spcBef>
                <a:spcPct val="20000"/>
              </a:spcBef>
              <a:tabLst>
                <a:tab pos="1423988" algn="l"/>
              </a:tabLst>
            </a:pPr>
            <a:r>
              <a:rPr lang="pt-PT" sz="2400" dirty="0" smtClean="0"/>
              <a:t>As etapas 2 e 3, combinadas, são designadas por análise SWOT. </a:t>
            </a:r>
            <a:r>
              <a:rPr lang="pt-PT" sz="2000" dirty="0" smtClean="0"/>
              <a:t>(</a:t>
            </a:r>
            <a:r>
              <a:rPr lang="pt-PT" sz="2000" i="1" dirty="0" err="1" smtClean="0"/>
              <a:t>Strengths</a:t>
            </a:r>
            <a:r>
              <a:rPr lang="pt-PT" sz="2000" i="1" dirty="0" smtClean="0"/>
              <a:t>, </a:t>
            </a:r>
            <a:r>
              <a:rPr lang="pt-PT" sz="2000" i="1" dirty="0" err="1" smtClean="0"/>
              <a:t>Weaknesses</a:t>
            </a:r>
            <a:r>
              <a:rPr lang="pt-PT" sz="2000" i="1" dirty="0" smtClean="0"/>
              <a:t>, </a:t>
            </a:r>
            <a:r>
              <a:rPr lang="pt-PT" sz="2000" i="1" dirty="0" err="1" smtClean="0"/>
              <a:t>Opportunities</a:t>
            </a:r>
            <a:r>
              <a:rPr lang="pt-PT" sz="2000" i="1" dirty="0" smtClean="0"/>
              <a:t>, </a:t>
            </a:r>
            <a:r>
              <a:rPr lang="pt-PT" sz="2000" i="1" dirty="0" err="1" smtClean="0"/>
              <a:t>and</a:t>
            </a:r>
            <a:r>
              <a:rPr lang="pt-PT" sz="2000" i="1" dirty="0" smtClean="0"/>
              <a:t> </a:t>
            </a:r>
            <a:r>
              <a:rPr lang="pt-PT" sz="2000" i="1" dirty="0" err="1" smtClean="0"/>
              <a:t>Threats</a:t>
            </a:r>
            <a:r>
              <a:rPr lang="pt-PT" sz="2000" dirty="0" smtClean="0"/>
              <a:t>)</a:t>
            </a:r>
            <a:endParaRPr lang="pt-PT" sz="2000" dirty="0"/>
          </a:p>
        </p:txBody>
      </p:sp>
      <p:sp>
        <p:nvSpPr>
          <p:cNvPr id="10" name="Rectangle 2"/>
          <p:cNvSpPr>
            <a:spLocks noGrp="1" noChangeArrowheads="1"/>
          </p:cNvSpPr>
          <p:nvPr>
            <p:ph type="title"/>
          </p:nvPr>
        </p:nvSpPr>
        <p:spPr>
          <a:xfrm>
            <a:off x="685800" y="274638"/>
            <a:ext cx="7772400" cy="1143000"/>
          </a:xfrm>
        </p:spPr>
        <p:txBody>
          <a:bodyPr>
            <a:normAutofit fontScale="90000"/>
          </a:bodyPr>
          <a:lstStyle/>
          <a:p>
            <a:pPr algn="ctr"/>
            <a:r>
              <a:rPr lang="en-US" sz="3600" dirty="0" err="1" smtClean="0"/>
              <a:t>Processo</a:t>
            </a:r>
            <a:r>
              <a:rPr lang="en-US" sz="3600" dirty="0" smtClean="0"/>
              <a:t> de Gestão </a:t>
            </a:r>
            <a:r>
              <a:rPr lang="en-US" sz="3600" dirty="0" err="1" smtClean="0"/>
              <a:t>estratégica</a:t>
            </a:r>
            <a:r>
              <a:rPr lang="en-US" sz="3600" dirty="0" smtClean="0"/>
              <a:t> (cont.)</a:t>
            </a:r>
            <a:endParaRPr lang="en-US" sz="3600" dirty="0" smtClean="0">
              <a:latin typeface="Calibri" pitchFamily="34" charset="0"/>
            </a:endParaRPr>
          </a:p>
        </p:txBody>
      </p:sp>
    </p:spTree>
    <p:extLst>
      <p:ext uri="{BB962C8B-B14F-4D97-AF65-F5344CB8AC3E}">
        <p14:creationId xmlns:p14="http://schemas.microsoft.com/office/powerpoint/2010/main" val="2699791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166688"/>
            <a:ext cx="7772400" cy="1143000"/>
          </a:xfrm>
        </p:spPr>
        <p:txBody>
          <a:bodyPr/>
          <a:lstStyle/>
          <a:p>
            <a:pPr algn="ctr"/>
            <a:r>
              <a:rPr lang="en-US" sz="3600" dirty="0" err="1" smtClean="0"/>
              <a:t>Análise</a:t>
            </a:r>
            <a:r>
              <a:rPr lang="en-US" sz="3600" dirty="0" smtClean="0"/>
              <a:t> SWOT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12</a:t>
            </a:fld>
            <a:endParaRPr lang="en-US" dirty="0"/>
          </a:p>
        </p:txBody>
      </p:sp>
      <p:sp>
        <p:nvSpPr>
          <p:cNvPr id="8"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Análise SWOT </a:t>
            </a:r>
            <a:r>
              <a:rPr lang="pt-PT" sz="2400" dirty="0" smtClean="0"/>
              <a:t>– uma análise das forças, fraquezas, oportunidades e ameaças.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Recursos</a:t>
            </a:r>
            <a:r>
              <a:rPr lang="pt-PT" sz="2400" dirty="0" smtClean="0"/>
              <a:t> – os </a:t>
            </a:r>
            <a:r>
              <a:rPr lang="pt-PT" sz="2400" dirty="0" smtClean="0"/>
              <a:t>ativos </a:t>
            </a:r>
            <a:r>
              <a:rPr lang="pt-PT" sz="2400" dirty="0" smtClean="0"/>
              <a:t>da organização que são usados para desenvolver, produzir e entregar os produtos/serviços aos seus clientes.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Capacidades</a:t>
            </a:r>
            <a:r>
              <a:rPr lang="pt-PT" sz="2400" dirty="0" smtClean="0"/>
              <a:t> -  as competências e conhecimento que a organização tem para trabalhar no seu negócio.</a:t>
            </a:r>
            <a:endParaRPr lang="pt-PT"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algn="ctr"/>
            <a:r>
              <a:rPr lang="en-US" dirty="0" err="1" smtClean="0"/>
              <a:t>Forças</a:t>
            </a:r>
            <a:r>
              <a:rPr lang="en-US" dirty="0" smtClean="0"/>
              <a:t> e </a:t>
            </a:r>
            <a:r>
              <a:rPr lang="en-US" dirty="0" err="1" smtClean="0"/>
              <a:t>fraquezas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13</a:t>
            </a:fld>
            <a:endParaRPr lang="en-US" dirty="0"/>
          </a:p>
        </p:txBody>
      </p:sp>
      <p:sp>
        <p:nvSpPr>
          <p:cNvPr id="8" name="Rectangle 3"/>
          <p:cNvSpPr txBox="1">
            <a:spLocks/>
          </p:cNvSpPr>
          <p:nvPr/>
        </p:nvSpPr>
        <p:spPr bwMode="auto">
          <a:xfrm>
            <a:off x="457200" y="2133600"/>
            <a:ext cx="8229600" cy="3992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Forças</a:t>
            </a:r>
            <a:r>
              <a:rPr lang="pt-PT" sz="2400" dirty="0" smtClean="0"/>
              <a:t> – actividades que a organização </a:t>
            </a:r>
            <a:r>
              <a:rPr lang="pt-PT" sz="2400" u="sng" dirty="0" smtClean="0"/>
              <a:t>faz bem</a:t>
            </a:r>
            <a:r>
              <a:rPr lang="pt-PT" sz="2400" dirty="0" smtClean="0"/>
              <a:t>, ou recurso/competência/capacidade único(a) que detém. </a:t>
            </a:r>
          </a:p>
          <a:p>
            <a:pPr marL="342900" indent="-342900" algn="just" eaLnBrk="0" hangingPunct="0">
              <a:spcBef>
                <a:spcPct val="20000"/>
              </a:spcBef>
              <a:buFont typeface="Arial" charset="0"/>
              <a:buChar char="•"/>
            </a:pPr>
            <a:endParaRPr lang="pt-PT" sz="800" dirty="0" smtClean="0"/>
          </a:p>
          <a:p>
            <a:pPr marL="361950" algn="just" eaLnBrk="0" hangingPunct="0">
              <a:spcBef>
                <a:spcPct val="20000"/>
              </a:spcBef>
            </a:pPr>
            <a:r>
              <a:rPr lang="pt-PT" sz="2400" b="1" dirty="0"/>
              <a:t>Competências fundamentais </a:t>
            </a:r>
            <a:r>
              <a:rPr lang="pt-PT" sz="2400" i="1" dirty="0"/>
              <a:t>(Core)</a:t>
            </a:r>
            <a:r>
              <a:rPr lang="pt-PT" sz="2400" b="1" dirty="0"/>
              <a:t> </a:t>
            </a:r>
            <a:r>
              <a:rPr lang="pt-PT" sz="2400" dirty="0"/>
              <a:t>– competências mais criadoras de valor e que </a:t>
            </a:r>
            <a:r>
              <a:rPr lang="pt-PT" sz="2400" u="sng" dirty="0"/>
              <a:t>determinam a sua capacidade competitiva</a:t>
            </a:r>
            <a:r>
              <a:rPr lang="pt-PT" sz="2400" dirty="0" smtClean="0"/>
              <a:t>.</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Fraquezas</a:t>
            </a:r>
            <a:r>
              <a:rPr lang="pt-PT" sz="2400" dirty="0" smtClean="0"/>
              <a:t> - actividades que a organização </a:t>
            </a:r>
            <a:r>
              <a:rPr lang="pt-PT" sz="2400" u="sng" dirty="0" smtClean="0"/>
              <a:t>não faz bem</a:t>
            </a:r>
            <a:r>
              <a:rPr lang="pt-PT" sz="2400" dirty="0" smtClean="0"/>
              <a:t>, ou </a:t>
            </a:r>
            <a:r>
              <a:rPr lang="pt-PT" sz="2400" dirty="0"/>
              <a:t>recurso/competência/capacidade </a:t>
            </a:r>
            <a:r>
              <a:rPr lang="pt-PT" sz="2400" dirty="0" smtClean="0"/>
              <a:t>necessários(as) que não detém.</a:t>
            </a:r>
          </a:p>
          <a:p>
            <a:pPr marL="342900" indent="-342900" algn="just" eaLnBrk="0" hangingPunct="0">
              <a:spcBef>
                <a:spcPct val="20000"/>
              </a:spcBef>
              <a:buFont typeface="Arial" charset="0"/>
              <a:buChar char="•"/>
            </a:pPr>
            <a:endParaRPr lang="pt-PT" sz="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14</a:t>
            </a:fld>
            <a:endParaRPr lang="en-US" dirty="0"/>
          </a:p>
        </p:txBody>
      </p:sp>
      <p:sp>
        <p:nvSpPr>
          <p:cNvPr id="8" name="Rectangle 2"/>
          <p:cNvSpPr>
            <a:spLocks noGrp="1" noChangeArrowheads="1"/>
          </p:cNvSpPr>
          <p:nvPr>
            <p:ph type="title"/>
          </p:nvPr>
        </p:nvSpPr>
        <p:spPr>
          <a:xfrm>
            <a:off x="685800" y="152400"/>
            <a:ext cx="7772400" cy="1143000"/>
          </a:xfrm>
        </p:spPr>
        <p:txBody>
          <a:bodyPr>
            <a:normAutofit fontScale="90000"/>
          </a:bodyPr>
          <a:lstStyle/>
          <a:p>
            <a:pPr algn="ctr"/>
            <a:r>
              <a:rPr lang="en-US" sz="3600" dirty="0" err="1" smtClean="0"/>
              <a:t>Processo</a:t>
            </a:r>
            <a:r>
              <a:rPr lang="en-US" sz="3600" dirty="0" smtClean="0"/>
              <a:t> de Gestão </a:t>
            </a:r>
            <a:r>
              <a:rPr lang="en-US" sz="3600" dirty="0" err="1" smtClean="0"/>
              <a:t>estratégica</a:t>
            </a:r>
            <a:r>
              <a:rPr lang="en-US" sz="3600" dirty="0" smtClean="0"/>
              <a:t> (cont.)</a:t>
            </a:r>
            <a:endParaRPr lang="en-US" sz="3600" dirty="0" smtClean="0">
              <a:latin typeface="Calibri" pitchFamily="34" charset="0"/>
            </a:endParaRPr>
          </a:p>
        </p:txBody>
      </p:sp>
      <p:sp>
        <p:nvSpPr>
          <p:cNvPr id="10" name="Rectangle 3"/>
          <p:cNvSpPr txBox="1">
            <a:spLocks/>
          </p:cNvSpPr>
          <p:nvPr/>
        </p:nvSpPr>
        <p:spPr bwMode="auto">
          <a:xfrm>
            <a:off x="436418" y="1295400"/>
            <a:ext cx="8458200" cy="4525963"/>
          </a:xfrm>
          <a:prstGeom prst="rect">
            <a:avLst/>
          </a:prstGeom>
          <a:noFill/>
          <a:ln w="9525">
            <a:noFill/>
            <a:miter lim="800000"/>
            <a:headEnd/>
            <a:tailEnd/>
          </a:ln>
        </p:spPr>
        <p:txBody>
          <a:bodyPr/>
          <a:lstStyle/>
          <a:p>
            <a:pPr marL="457200" indent="-457200" algn="just" eaLnBrk="0" hangingPunct="0">
              <a:spcBef>
                <a:spcPct val="50000"/>
              </a:spcBef>
              <a:buClr>
                <a:schemeClr val="accent1"/>
              </a:buClr>
              <a:buFont typeface="Wingdings" panose="05000000000000000000" pitchFamily="2" charset="2"/>
              <a:buChar char="Ø"/>
              <a:tabLst>
                <a:tab pos="1423988" algn="l"/>
              </a:tabLst>
            </a:pPr>
            <a:r>
              <a:rPr lang="pt-PT" sz="2800" u="sng" dirty="0" smtClean="0"/>
              <a:t>Etapa 4</a:t>
            </a:r>
            <a:r>
              <a:rPr lang="pt-PT" sz="2800" dirty="0" smtClean="0"/>
              <a:t>: </a:t>
            </a:r>
            <a:r>
              <a:rPr lang="pt-PT" sz="2800" b="1" dirty="0" smtClean="0"/>
              <a:t>Formulação de estratégias</a:t>
            </a:r>
          </a:p>
          <a:p>
            <a:pPr marL="742950" lvl="1" indent="-285750" algn="just" eaLnBrk="0" hangingPunct="0">
              <a:spcBef>
                <a:spcPct val="50000"/>
              </a:spcBef>
              <a:buFont typeface="Arial" charset="0"/>
              <a:buChar char="–"/>
              <a:tabLst>
                <a:tab pos="1423988" algn="l"/>
              </a:tabLst>
            </a:pPr>
            <a:r>
              <a:rPr lang="pt-PT" sz="2400" dirty="0" smtClean="0"/>
              <a:t>Desenvolver e avaliar diferentes estratégias alternativas.</a:t>
            </a:r>
          </a:p>
          <a:p>
            <a:pPr marL="742950" lvl="1" indent="-285750" algn="just" eaLnBrk="0" hangingPunct="0">
              <a:spcBef>
                <a:spcPct val="50000"/>
              </a:spcBef>
              <a:buFont typeface="Arial" charset="0"/>
              <a:buChar char="–"/>
              <a:tabLst>
                <a:tab pos="1423988" algn="l"/>
              </a:tabLst>
            </a:pPr>
            <a:r>
              <a:rPr lang="pt-PT" sz="2400" dirty="0" smtClean="0"/>
              <a:t>Seleccionar as estratégias apropriadas, para todos os níveis na organização, que tenham potencial para criar uma vantagem competitiva face aos concorrentes.</a:t>
            </a:r>
          </a:p>
          <a:p>
            <a:pPr marL="742950" lvl="1" indent="-285750" algn="just" eaLnBrk="0" hangingPunct="0">
              <a:spcBef>
                <a:spcPct val="50000"/>
              </a:spcBef>
              <a:buFont typeface="Arial" charset="0"/>
              <a:buChar char="–"/>
              <a:tabLst>
                <a:tab pos="1423988" algn="l"/>
              </a:tabLst>
            </a:pPr>
            <a:r>
              <a:rPr lang="pt-PT" sz="2400" dirty="0" smtClean="0"/>
              <a:t>Ligar as forças internas da organização às oportunidades do ambiente externo.</a:t>
            </a:r>
          </a:p>
          <a:p>
            <a:pPr marL="742950" lvl="1" indent="-285750" algn="just" eaLnBrk="0" hangingPunct="0">
              <a:spcBef>
                <a:spcPct val="50000"/>
              </a:spcBef>
              <a:buFont typeface="Arial" charset="0"/>
              <a:buChar char="–"/>
              <a:tabLst>
                <a:tab pos="1423988" algn="l"/>
              </a:tabLst>
            </a:pPr>
            <a:r>
              <a:rPr lang="pt-PT" sz="2400" dirty="0" smtClean="0"/>
              <a:t>Corrigir as fraquezas internas e evitar ou proteger-se das ameaças externas.</a:t>
            </a:r>
            <a:endParaRPr lang="pt-PT"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15</a:t>
            </a:fld>
            <a:endParaRPr lang="en-US"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sz="3600" dirty="0" err="1" smtClean="0"/>
              <a:t>Processo</a:t>
            </a:r>
            <a:r>
              <a:rPr lang="en-US" sz="3600" dirty="0" smtClean="0"/>
              <a:t> de Gestão </a:t>
            </a:r>
            <a:r>
              <a:rPr lang="en-US" sz="3600" dirty="0" err="1" smtClean="0"/>
              <a:t>estratégica</a:t>
            </a:r>
            <a:r>
              <a:rPr lang="en-US" sz="3600" dirty="0" smtClean="0"/>
              <a:t> (cont.)</a:t>
            </a:r>
            <a:endParaRPr lang="en-US" sz="3600" dirty="0" smtClean="0">
              <a:latin typeface="Calibri" pitchFamily="34" charset="0"/>
            </a:endParaRPr>
          </a:p>
        </p:txBody>
      </p:sp>
      <p:sp>
        <p:nvSpPr>
          <p:cNvPr id="10" name="Rectangle 3"/>
          <p:cNvSpPr txBox="1">
            <a:spLocks/>
          </p:cNvSpPr>
          <p:nvPr/>
        </p:nvSpPr>
        <p:spPr bwMode="auto">
          <a:xfrm>
            <a:off x="457200" y="1981200"/>
            <a:ext cx="8229600" cy="4160838"/>
          </a:xfrm>
          <a:prstGeom prst="rect">
            <a:avLst/>
          </a:prstGeom>
          <a:noFill/>
          <a:ln w="9525">
            <a:noFill/>
            <a:miter lim="800000"/>
            <a:headEnd/>
            <a:tailEnd/>
          </a:ln>
        </p:spPr>
        <p:txBody>
          <a:bodyPr/>
          <a:lstStyle/>
          <a:p>
            <a:pPr marL="342900" indent="-342900" algn="just" eaLnBrk="0" hangingPunct="0">
              <a:spcBef>
                <a:spcPts val="1200"/>
              </a:spcBef>
              <a:buClr>
                <a:schemeClr val="accent1"/>
              </a:buClr>
              <a:buFont typeface="Wingdings" panose="05000000000000000000" pitchFamily="2" charset="2"/>
              <a:buChar char="Ø"/>
            </a:pPr>
            <a:r>
              <a:rPr lang="pt-PT" sz="2800" u="sng" dirty="0" smtClean="0"/>
              <a:t>Etapa 5</a:t>
            </a:r>
            <a:r>
              <a:rPr lang="pt-PT" sz="2800" dirty="0" smtClean="0"/>
              <a:t>: </a:t>
            </a:r>
            <a:r>
              <a:rPr lang="pt-PT" sz="2800" b="1" dirty="0" smtClean="0"/>
              <a:t>Implementar as estratégias</a:t>
            </a:r>
          </a:p>
          <a:p>
            <a:pPr marL="342900" indent="-342900" algn="just" eaLnBrk="0" hangingPunct="0">
              <a:spcBef>
                <a:spcPts val="1200"/>
              </a:spcBef>
              <a:buClr>
                <a:schemeClr val="accent1"/>
              </a:buClr>
              <a:buFont typeface="Wingdings" panose="05000000000000000000" pitchFamily="2" charset="2"/>
              <a:buChar char="Ø"/>
            </a:pPr>
            <a:endParaRPr lang="pt-PT" sz="800" dirty="0" smtClean="0"/>
          </a:p>
          <a:p>
            <a:pPr marL="742950" lvl="1" indent="-285750" algn="just" eaLnBrk="0" hangingPunct="0">
              <a:spcBef>
                <a:spcPts val="1200"/>
              </a:spcBef>
              <a:buFont typeface="Arial" charset="0"/>
              <a:buChar char="–"/>
            </a:pPr>
            <a:r>
              <a:rPr lang="pt-PT" sz="2400" b="1" dirty="0" smtClean="0"/>
              <a:t>Implementação –</a:t>
            </a:r>
            <a:r>
              <a:rPr lang="pt-PT" sz="2400" dirty="0" smtClean="0"/>
              <a:t> adaptar, de forma eficaz, a estrutura e actividades da organização ao meio-ambiente.</a:t>
            </a:r>
          </a:p>
          <a:p>
            <a:pPr marL="742950" lvl="1" indent="-285750" algn="just" eaLnBrk="0" hangingPunct="0">
              <a:spcBef>
                <a:spcPts val="1200"/>
              </a:spcBef>
              <a:buFont typeface="Arial" charset="0"/>
              <a:buChar char="–"/>
            </a:pPr>
            <a:endParaRPr lang="pt-PT" sz="800" dirty="0" smtClean="0"/>
          </a:p>
          <a:p>
            <a:pPr marL="742950" lvl="1" indent="-285750" algn="just" eaLnBrk="0" hangingPunct="0">
              <a:spcBef>
                <a:spcPts val="1200"/>
              </a:spcBef>
              <a:buFont typeface="Arial" charset="0"/>
              <a:buChar char="–"/>
            </a:pPr>
            <a:r>
              <a:rPr lang="pt-PT" sz="2400" dirty="0" smtClean="0"/>
              <a:t>O meio-ambiente “define” a estratégia a escolher; Uma implementação eficaz da estratégia requer uma estrutura organizacional apropriada.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16</a:t>
            </a:fld>
            <a:endParaRPr lang="en-US"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sz="3600" dirty="0" err="1" smtClean="0"/>
              <a:t>Processo</a:t>
            </a:r>
            <a:r>
              <a:rPr lang="en-US" sz="3600" dirty="0" smtClean="0"/>
              <a:t> de Gestão </a:t>
            </a:r>
            <a:r>
              <a:rPr lang="en-US" sz="3600" dirty="0" err="1" smtClean="0"/>
              <a:t>estratégica</a:t>
            </a:r>
            <a:r>
              <a:rPr lang="en-US" sz="3600" dirty="0" smtClean="0"/>
              <a:t> (cont.)</a:t>
            </a:r>
            <a:endParaRPr lang="en-US" sz="3600" dirty="0" smtClean="0">
              <a:latin typeface="Calibri" pitchFamily="34" charset="0"/>
            </a:endParaRPr>
          </a:p>
        </p:txBody>
      </p:sp>
      <p:sp>
        <p:nvSpPr>
          <p:cNvPr id="10" name="Rectangle 3"/>
          <p:cNvSpPr txBox="1">
            <a:spLocks/>
          </p:cNvSpPr>
          <p:nvPr/>
        </p:nvSpPr>
        <p:spPr bwMode="auto">
          <a:xfrm>
            <a:off x="457200" y="1905000"/>
            <a:ext cx="8229600" cy="4237038"/>
          </a:xfrm>
          <a:prstGeom prst="rect">
            <a:avLst/>
          </a:prstGeom>
          <a:noFill/>
          <a:ln w="9525">
            <a:noFill/>
            <a:miter lim="800000"/>
            <a:headEnd/>
            <a:tailEnd/>
          </a:ln>
        </p:spPr>
        <p:txBody>
          <a:bodyPr/>
          <a:lstStyle/>
          <a:p>
            <a:pPr marL="342900" indent="-342900" algn="just" eaLnBrk="0" hangingPunct="0">
              <a:spcBef>
                <a:spcPts val="1200"/>
              </a:spcBef>
              <a:buClr>
                <a:schemeClr val="accent1"/>
              </a:buClr>
              <a:buFont typeface="Wingdings" panose="05000000000000000000" pitchFamily="2" charset="2"/>
              <a:buChar char="Ø"/>
            </a:pPr>
            <a:endParaRPr lang="pt-PT" sz="2400" dirty="0" smtClean="0"/>
          </a:p>
          <a:p>
            <a:pPr marL="342900" indent="-342900" algn="just" eaLnBrk="0" hangingPunct="0">
              <a:spcBef>
                <a:spcPts val="1200"/>
              </a:spcBef>
              <a:buClr>
                <a:schemeClr val="accent1"/>
              </a:buClr>
              <a:buFont typeface="Wingdings" panose="05000000000000000000" pitchFamily="2" charset="2"/>
              <a:buChar char="Ø"/>
            </a:pPr>
            <a:r>
              <a:rPr lang="pt-PT" sz="2800" u="sng" dirty="0" smtClean="0"/>
              <a:t>Etapa 6</a:t>
            </a:r>
            <a:r>
              <a:rPr lang="pt-PT" sz="2800" dirty="0" smtClean="0"/>
              <a:t>: </a:t>
            </a:r>
            <a:r>
              <a:rPr lang="pt-PT" sz="2800" b="1" dirty="0" smtClean="0"/>
              <a:t>Avaliar os resultados</a:t>
            </a:r>
          </a:p>
          <a:p>
            <a:pPr marL="342900" indent="-342900" algn="just" eaLnBrk="0" hangingPunct="0">
              <a:spcBef>
                <a:spcPts val="1200"/>
              </a:spcBef>
              <a:buClr>
                <a:schemeClr val="accent1"/>
              </a:buClr>
              <a:buFont typeface="Wingdings" panose="05000000000000000000" pitchFamily="2" charset="2"/>
              <a:buChar char="Ø"/>
            </a:pPr>
            <a:endParaRPr lang="pt-PT" sz="800" b="1" dirty="0" smtClean="0"/>
          </a:p>
          <a:p>
            <a:pPr marL="742950" lvl="1" indent="-285750" algn="just" eaLnBrk="0" hangingPunct="0">
              <a:spcBef>
                <a:spcPts val="1200"/>
              </a:spcBef>
              <a:buFont typeface="Arial" charset="0"/>
              <a:buChar char="–"/>
            </a:pPr>
            <a:r>
              <a:rPr lang="pt-PT" sz="2400" dirty="0" smtClean="0"/>
              <a:t>Quão eficazes foram as estratégias?</a:t>
            </a:r>
          </a:p>
          <a:p>
            <a:pPr marL="742950" lvl="1" indent="-285750" algn="just" eaLnBrk="0" hangingPunct="0">
              <a:spcBef>
                <a:spcPts val="1200"/>
              </a:spcBef>
              <a:buFont typeface="Arial" charset="0"/>
              <a:buChar char="–"/>
            </a:pPr>
            <a:r>
              <a:rPr lang="pt-PT" sz="2400" dirty="0" smtClean="0"/>
              <a:t>Que ajustamentos são, eventualmente, necessários?</a:t>
            </a:r>
            <a:endParaRPr lang="pt-PT" sz="2400" dirty="0"/>
          </a:p>
        </p:txBody>
      </p:sp>
    </p:spTree>
    <p:extLst>
      <p:ext uri="{BB962C8B-B14F-4D97-AF65-F5344CB8AC3E}">
        <p14:creationId xmlns:p14="http://schemas.microsoft.com/office/powerpoint/2010/main" val="2751724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fontScale="90000"/>
          </a:bodyPr>
          <a:lstStyle/>
          <a:p>
            <a:pPr algn="ctr"/>
            <a:r>
              <a:rPr lang="en-US" dirty="0" err="1" smtClean="0"/>
              <a:t>Estratégia</a:t>
            </a:r>
            <a:r>
              <a:rPr lang="en-US" dirty="0" smtClean="0"/>
              <a:t> corporative – </a:t>
            </a:r>
            <a:br>
              <a:rPr lang="en-US" dirty="0" smtClean="0"/>
            </a:br>
            <a:r>
              <a:rPr lang="en-US" dirty="0" err="1" smtClean="0"/>
              <a:t>nível</a:t>
            </a:r>
            <a:r>
              <a:rPr lang="en-US" dirty="0" smtClean="0"/>
              <a:t> </a:t>
            </a:r>
            <a:r>
              <a:rPr lang="en-US" dirty="0" err="1" smtClean="0"/>
              <a:t>organizacional</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17</a:t>
            </a:fld>
            <a:endParaRPr lang="en-US" dirty="0"/>
          </a:p>
        </p:txBody>
      </p:sp>
      <p:sp>
        <p:nvSpPr>
          <p:cNvPr id="7" name="Rectangle 3"/>
          <p:cNvSpPr txBox="1">
            <a:spLocks/>
          </p:cNvSpPr>
          <p:nvPr/>
        </p:nvSpPr>
        <p:spPr bwMode="auto">
          <a:xfrm>
            <a:off x="476250" y="2362200"/>
            <a:ext cx="8229600" cy="3763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Estratégia Corporativa </a:t>
            </a:r>
            <a:r>
              <a:rPr lang="pt-PT" sz="2400" dirty="0" smtClean="0"/>
              <a:t>– um tipo de estratégia organizacional que determina </a:t>
            </a:r>
            <a:r>
              <a:rPr lang="pt-PT" sz="2400" u="sng" dirty="0" smtClean="0"/>
              <a:t>em que negócios</a:t>
            </a:r>
            <a:r>
              <a:rPr lang="pt-PT" sz="2400" dirty="0" smtClean="0"/>
              <a:t> a organização está, ou pretende estar, e o que pretende fazer com esses negócios.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Unidade estratégica de negócio (UEN) –</a:t>
            </a:r>
            <a:r>
              <a:rPr lang="pt-PT" sz="2400" dirty="0" smtClean="0"/>
              <a:t> uma unidade de negócio independente, com </a:t>
            </a:r>
            <a:r>
              <a:rPr lang="pt-PT" sz="2400" u="sng" dirty="0" smtClean="0"/>
              <a:t>estratégias competitivas próprias</a:t>
            </a:r>
            <a:r>
              <a:rPr lang="pt-PT" sz="2400" dirty="0" smtClean="0"/>
              <a:t>.</a:t>
            </a:r>
          </a:p>
          <a:p>
            <a:pPr marL="342900" indent="-342900" algn="just" eaLnBrk="0" hangingPunct="0">
              <a:spcBef>
                <a:spcPct val="20000"/>
              </a:spcBef>
              <a:buFont typeface="Arial" charset="0"/>
              <a:buChar char="•"/>
            </a:pPr>
            <a:endParaRPr lang="pt-PT"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algn="ctr">
              <a:spcBef>
                <a:spcPct val="50000"/>
              </a:spcBef>
            </a:pPr>
            <a:r>
              <a:rPr lang="en-US" sz="3600" dirty="0" err="1" smtClean="0"/>
              <a:t>Tipos</a:t>
            </a:r>
            <a:r>
              <a:rPr lang="en-US" sz="3600" dirty="0" smtClean="0"/>
              <a:t> de </a:t>
            </a:r>
            <a:r>
              <a:rPr lang="en-US" sz="3600" dirty="0" err="1" smtClean="0"/>
              <a:t>estratégias</a:t>
            </a:r>
            <a:r>
              <a:rPr lang="en-US" sz="3600" dirty="0" smtClean="0"/>
              <a:t> </a:t>
            </a:r>
            <a:r>
              <a:rPr lang="en-US" sz="3600" dirty="0" err="1" smtClean="0"/>
              <a:t>Corporativas</a:t>
            </a:r>
            <a:endParaRPr lang="en-US" sz="3600" dirty="0" smtClean="0"/>
          </a:p>
        </p:txBody>
      </p:sp>
      <p:sp>
        <p:nvSpPr>
          <p:cNvPr id="5" name="Footer Placeholder 4"/>
          <p:cNvSpPr>
            <a:spLocks noGrp="1"/>
          </p:cNvSpPr>
          <p:nvPr>
            <p:ph type="ftr" sz="quarter" idx="11"/>
          </p:nvPr>
        </p:nvSpPr>
        <p:spPr>
          <a:xfrm>
            <a:off x="228600" y="6416675"/>
            <a:ext cx="32766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18</a:t>
            </a:fld>
            <a:endParaRPr lang="en-US" dirty="0"/>
          </a:p>
        </p:txBody>
      </p:sp>
      <p:sp>
        <p:nvSpPr>
          <p:cNvPr id="7"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42900" indent="-342900" algn="just" eaLnBrk="0" hangingPunct="0">
              <a:spcBef>
                <a:spcPct val="50000"/>
              </a:spcBef>
              <a:buFont typeface="Arial" charset="0"/>
              <a:buChar char="•"/>
            </a:pPr>
            <a:r>
              <a:rPr lang="pt-PT" sz="2400" b="1" dirty="0" smtClean="0"/>
              <a:t>Crescimento</a:t>
            </a:r>
            <a:r>
              <a:rPr lang="pt-PT" sz="2400" dirty="0" smtClean="0"/>
              <a:t> -  expansão para novos produtos/serviços e/ou mercados.</a:t>
            </a:r>
          </a:p>
          <a:p>
            <a:pPr marL="342900" indent="-342900" algn="just" eaLnBrk="0" hangingPunct="0">
              <a:spcBef>
                <a:spcPct val="50000"/>
              </a:spcBef>
              <a:buFont typeface="Arial" charset="0"/>
              <a:buChar char="•"/>
            </a:pPr>
            <a:endParaRPr lang="pt-PT" sz="800" dirty="0" smtClean="0"/>
          </a:p>
          <a:p>
            <a:pPr marL="342900" indent="-342900" algn="just" eaLnBrk="0" hangingPunct="0">
              <a:spcBef>
                <a:spcPct val="50000"/>
              </a:spcBef>
              <a:buFont typeface="Arial" charset="0"/>
              <a:buChar char="•"/>
            </a:pPr>
            <a:r>
              <a:rPr lang="pt-PT" sz="2400" b="1" dirty="0" smtClean="0"/>
              <a:t>Estabilidade</a:t>
            </a:r>
            <a:r>
              <a:rPr lang="pt-PT" sz="2400" dirty="0" smtClean="0"/>
              <a:t> – manutenção do </a:t>
            </a:r>
            <a:r>
              <a:rPr lang="pt-PT" sz="2400" i="1" dirty="0" smtClean="0"/>
              <a:t>status quo</a:t>
            </a:r>
            <a:r>
              <a:rPr lang="pt-PT" sz="2400" dirty="0" smtClean="0"/>
              <a:t>.</a:t>
            </a:r>
          </a:p>
          <a:p>
            <a:pPr marL="342900" indent="-342900" algn="just" eaLnBrk="0" hangingPunct="0">
              <a:spcBef>
                <a:spcPct val="50000"/>
              </a:spcBef>
              <a:buFont typeface="Arial" charset="0"/>
              <a:buChar char="•"/>
            </a:pPr>
            <a:endParaRPr lang="pt-PT" sz="800" dirty="0" smtClean="0"/>
          </a:p>
          <a:p>
            <a:pPr marL="342900" indent="-342900" algn="just" eaLnBrk="0" hangingPunct="0">
              <a:spcBef>
                <a:spcPct val="50000"/>
              </a:spcBef>
              <a:buFont typeface="Arial" charset="0"/>
              <a:buChar char="•"/>
            </a:pPr>
            <a:r>
              <a:rPr lang="pt-PT" sz="2400" b="1" dirty="0" smtClean="0"/>
              <a:t>Renovação </a:t>
            </a:r>
            <a:r>
              <a:rPr lang="pt-PT" sz="2400" dirty="0" smtClean="0"/>
              <a:t>– avaliar e  </a:t>
            </a:r>
            <a:r>
              <a:rPr lang="pt-PT" sz="2400" dirty="0" smtClean="0"/>
              <a:t>atuar </a:t>
            </a:r>
            <a:r>
              <a:rPr lang="pt-PT" sz="2400" dirty="0" smtClean="0"/>
              <a:t>sobre as fraquezas da organização, quando estas estão a condicionar negativamente o seu desempenho.</a:t>
            </a:r>
            <a:endParaRPr lang="pt-PT"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9-3</a:t>
            </a:r>
            <a:r>
              <a:rPr lang="en-US" dirty="0"/>
              <a:t/>
            </a:r>
            <a:br>
              <a:rPr lang="en-US" dirty="0"/>
            </a:br>
            <a:r>
              <a:rPr lang="en-US" sz="3600" dirty="0" err="1" smtClean="0"/>
              <a:t>Tipos</a:t>
            </a:r>
            <a:r>
              <a:rPr lang="en-US" sz="3600" dirty="0" smtClean="0"/>
              <a:t> de </a:t>
            </a:r>
            <a:r>
              <a:rPr lang="en-US" sz="3600" dirty="0" err="1" smtClean="0"/>
              <a:t>estratégias</a:t>
            </a:r>
            <a:r>
              <a:rPr lang="en-US" sz="3600" dirty="0" smtClean="0"/>
              <a:t> </a:t>
            </a:r>
            <a:r>
              <a:rPr lang="en-US" sz="3600" dirty="0" err="1" smtClean="0"/>
              <a:t>corporativas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9- </a:t>
            </a:r>
            <a:fld id="{1D72EBF8-7CF5-44B7-B2BF-E22DE4D0703D}" type="slidenum">
              <a:rPr lang="en-US" smtClean="0"/>
              <a:pPr/>
              <a:t>19</a:t>
            </a:fld>
            <a:endParaRPr lang="en-US" dirty="0"/>
          </a:p>
        </p:txBody>
      </p:sp>
      <p:pic>
        <p:nvPicPr>
          <p:cNvPr id="2" name="Picture 1"/>
          <p:cNvPicPr>
            <a:picLocks noChangeAspect="1"/>
          </p:cNvPicPr>
          <p:nvPr/>
        </p:nvPicPr>
        <p:blipFill>
          <a:blip r:embed="rId3"/>
          <a:stretch>
            <a:fillRect/>
          </a:stretch>
        </p:blipFill>
        <p:spPr>
          <a:xfrm>
            <a:off x="0" y="1600200"/>
            <a:ext cx="9144000" cy="3429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Objectivos</a:t>
            </a:r>
            <a:endParaRPr lang="en-US" b="1" dirty="0"/>
          </a:p>
        </p:txBody>
      </p:sp>
      <p:sp>
        <p:nvSpPr>
          <p:cNvPr id="3" name="Content Placeholder 2"/>
          <p:cNvSpPr>
            <a:spLocks noGrp="1"/>
          </p:cNvSpPr>
          <p:nvPr>
            <p:ph idx="1"/>
          </p:nvPr>
        </p:nvSpPr>
        <p:spPr>
          <a:xfrm>
            <a:off x="685800" y="1676400"/>
            <a:ext cx="7772400" cy="4114800"/>
          </a:xfrm>
        </p:spPr>
        <p:txBody>
          <a:bodyPr>
            <a:normAutofit/>
          </a:bodyPr>
          <a:lstStyle/>
          <a:p>
            <a:pPr marL="457200" indent="-457200" algn="just">
              <a:buFont typeface="+mj-lt"/>
              <a:buAutoNum type="arabicPeriod"/>
            </a:pPr>
            <a:r>
              <a:rPr lang="pt-PT" sz="2400" b="1" dirty="0"/>
              <a:t>Definir </a:t>
            </a:r>
            <a:r>
              <a:rPr lang="pt-PT" sz="2400" dirty="0"/>
              <a:t>a gestão estratégica e explicar a sua importância. </a:t>
            </a:r>
            <a:endParaRPr lang="pt-PT" sz="2400" dirty="0" smtClean="0"/>
          </a:p>
          <a:p>
            <a:pPr marL="457200" indent="-457200" algn="just">
              <a:buFont typeface="+mj-lt"/>
              <a:buAutoNum type="arabicPeriod"/>
            </a:pPr>
            <a:endParaRPr lang="pt-PT" sz="800" dirty="0" smtClean="0"/>
          </a:p>
          <a:p>
            <a:pPr marL="457200" indent="-457200" algn="just">
              <a:buFont typeface="+mj-lt"/>
              <a:buAutoNum type="arabicPeriod"/>
            </a:pPr>
            <a:r>
              <a:rPr lang="pt-PT" sz="2400" b="1" dirty="0" smtClean="0"/>
              <a:t>Explicar </a:t>
            </a:r>
            <a:r>
              <a:rPr lang="pt-PT" sz="2400" dirty="0"/>
              <a:t>o que os gestores fazem </a:t>
            </a:r>
            <a:r>
              <a:rPr lang="pt-PT" sz="2400" dirty="0" smtClean="0"/>
              <a:t>nos </a:t>
            </a:r>
            <a:r>
              <a:rPr lang="pt-PT" sz="2400" dirty="0"/>
              <a:t>seis passos do processo de gestão estratégica. </a:t>
            </a:r>
            <a:endParaRPr lang="pt-PT" sz="2400" dirty="0" smtClean="0"/>
          </a:p>
          <a:p>
            <a:pPr marL="457200" indent="-457200" algn="just">
              <a:buFont typeface="+mj-lt"/>
              <a:buAutoNum type="arabicPeriod"/>
            </a:pPr>
            <a:endParaRPr lang="pt-PT" sz="800" dirty="0"/>
          </a:p>
          <a:p>
            <a:pPr marL="457200" indent="-457200" algn="just">
              <a:buFont typeface="+mj-lt"/>
              <a:buAutoNum type="arabicPeriod"/>
            </a:pPr>
            <a:r>
              <a:rPr lang="pt-PT" sz="2400" b="1" dirty="0"/>
              <a:t>Descrever </a:t>
            </a:r>
            <a:r>
              <a:rPr lang="pt-PT" sz="2400" dirty="0"/>
              <a:t>os três tipos de estratégias organizacionais. </a:t>
            </a:r>
            <a:endParaRPr lang="pt-PT" sz="2400" dirty="0" smtClean="0"/>
          </a:p>
          <a:p>
            <a:pPr marL="457200" indent="-457200" algn="just">
              <a:buFont typeface="+mj-lt"/>
              <a:buAutoNum type="arabicPeriod"/>
            </a:pPr>
            <a:endParaRPr lang="pt-PT" sz="800" dirty="0"/>
          </a:p>
          <a:p>
            <a:pPr marL="457200" indent="-457200" algn="just">
              <a:buFont typeface="+mj-lt"/>
              <a:buAutoNum type="arabicPeriod"/>
            </a:pPr>
            <a:r>
              <a:rPr lang="pt-PT" sz="2400" b="1" dirty="0"/>
              <a:t>Descrever </a:t>
            </a:r>
            <a:r>
              <a:rPr lang="pt-PT" sz="2400" dirty="0"/>
              <a:t>a vantagem competitiva e as estratégias competitivas usadas para a atingir</a:t>
            </a:r>
            <a:r>
              <a:rPr lang="pt-PT" sz="2400" dirty="0" smtClean="0"/>
              <a:t>.</a:t>
            </a:r>
          </a:p>
          <a:p>
            <a:pPr marL="457200" indent="-457200" algn="just">
              <a:buFont typeface="+mj-lt"/>
              <a:buAutoNum type="arabicPeriod"/>
            </a:pPr>
            <a:endParaRPr lang="pt-PT" sz="800" dirty="0"/>
          </a:p>
          <a:p>
            <a:pPr marL="457200" indent="-457200" algn="just">
              <a:buFont typeface="+mj-lt"/>
              <a:buAutoNum type="arabicPeriod"/>
            </a:pPr>
            <a:r>
              <a:rPr lang="pt-PT" sz="2400" b="1" dirty="0"/>
              <a:t>Discutir </a:t>
            </a:r>
            <a:r>
              <a:rPr lang="pt-PT" sz="2400" dirty="0"/>
              <a:t>tópicos </a:t>
            </a:r>
            <a:r>
              <a:rPr lang="pt-PT" sz="2400" dirty="0" smtClean="0"/>
              <a:t>atuais </a:t>
            </a:r>
            <a:r>
              <a:rPr lang="pt-PT" sz="2400" dirty="0"/>
              <a:t>sobre a gestão estratégica.</a:t>
            </a:r>
            <a:endParaRPr lang="pt-PT" sz="2400" dirty="0">
              <a:cs typeface="Arial" charset="0"/>
            </a:endParaRPr>
          </a:p>
          <a:p>
            <a:pPr algn="just"/>
            <a:endParaRPr lang="en-US" dirty="0"/>
          </a:p>
        </p:txBody>
      </p:sp>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algn="ctr"/>
            <a:r>
              <a:rPr lang="en-US" dirty="0" err="1" smtClean="0"/>
              <a:t>Estratégia</a:t>
            </a:r>
            <a:r>
              <a:rPr lang="en-US" dirty="0" smtClean="0"/>
              <a:t> de </a:t>
            </a:r>
            <a:r>
              <a:rPr lang="en-US" dirty="0" err="1" smtClean="0"/>
              <a:t>crescimento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2766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20</a:t>
            </a:fld>
            <a:endParaRPr lang="en-US" dirty="0"/>
          </a:p>
        </p:txBody>
      </p:sp>
      <p:sp>
        <p:nvSpPr>
          <p:cNvPr id="7" name="Rectangle 3"/>
          <p:cNvSpPr txBox="1">
            <a:spLocks/>
          </p:cNvSpPr>
          <p:nvPr/>
        </p:nvSpPr>
        <p:spPr bwMode="auto">
          <a:xfrm>
            <a:off x="457200" y="1752600"/>
            <a:ext cx="8229600" cy="4373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3200" b="1" dirty="0" smtClean="0"/>
              <a:t>Estratégia de Crescimento</a:t>
            </a:r>
          </a:p>
          <a:p>
            <a:pPr marL="342900" indent="-342900" algn="just" eaLnBrk="0" hangingPunct="0">
              <a:spcBef>
                <a:spcPct val="20000"/>
              </a:spcBef>
              <a:buFont typeface="Arial" charset="0"/>
              <a:buChar char="•"/>
            </a:pPr>
            <a:endParaRPr lang="pt-PT" sz="800" b="1" dirty="0"/>
          </a:p>
          <a:p>
            <a:pPr marL="361950" algn="just" eaLnBrk="0" hangingPunct="0">
              <a:spcBef>
                <a:spcPct val="20000"/>
              </a:spcBef>
            </a:pPr>
            <a:r>
              <a:rPr lang="pt-PT" sz="2400" u="sng" dirty="0" smtClean="0"/>
              <a:t>Estratégia corporativa</a:t>
            </a:r>
            <a:r>
              <a:rPr lang="pt-PT" sz="2400" dirty="0" smtClean="0"/>
              <a:t> que é usada quando a organização pretende </a:t>
            </a:r>
            <a:r>
              <a:rPr lang="pt-PT" sz="2400" u="sng" dirty="0" smtClean="0"/>
              <a:t>expandir</a:t>
            </a:r>
            <a:r>
              <a:rPr lang="pt-PT" sz="2400" dirty="0" smtClean="0"/>
              <a:t> o número de </a:t>
            </a:r>
            <a:r>
              <a:rPr lang="pt-PT" sz="2400" u="sng" dirty="0" smtClean="0"/>
              <a:t>mercados</a:t>
            </a:r>
            <a:r>
              <a:rPr lang="pt-PT" sz="2400" dirty="0" smtClean="0"/>
              <a:t> que serve, ou </a:t>
            </a:r>
            <a:r>
              <a:rPr lang="pt-PT" sz="2400" u="sng" dirty="0" smtClean="0"/>
              <a:t>produtos/serviços</a:t>
            </a:r>
            <a:r>
              <a:rPr lang="pt-PT" sz="2400" dirty="0" smtClean="0"/>
              <a:t> que oferece, através dos actuais negócio(s), ou através de novo(s) negócio(s).</a:t>
            </a:r>
            <a:endParaRPr lang="pt-PT"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990600" y="533400"/>
            <a:ext cx="7467600" cy="838200"/>
          </a:xfrm>
        </p:spPr>
        <p:txBody>
          <a:bodyPr>
            <a:normAutofit fontScale="90000"/>
          </a:bodyPr>
          <a:lstStyle/>
          <a:p>
            <a:pPr algn="ctr"/>
            <a:r>
              <a:rPr lang="en-US" dirty="0" err="1" smtClean="0">
                <a:latin typeface="Calibri" pitchFamily="34" charset="0"/>
              </a:rPr>
              <a:t>Tipos</a:t>
            </a:r>
            <a:r>
              <a:rPr lang="en-US" dirty="0" smtClean="0">
                <a:latin typeface="Calibri" pitchFamily="34" charset="0"/>
              </a:rPr>
              <a:t> de </a:t>
            </a:r>
            <a:r>
              <a:rPr lang="en-US" dirty="0" err="1" smtClean="0">
                <a:latin typeface="Calibri" pitchFamily="34" charset="0"/>
              </a:rPr>
              <a:t>estratégias</a:t>
            </a:r>
            <a:r>
              <a:rPr lang="en-US" dirty="0" smtClean="0">
                <a:latin typeface="Calibri" pitchFamily="34" charset="0"/>
              </a:rPr>
              <a:t> de </a:t>
            </a:r>
            <a:r>
              <a:rPr lang="en-US" dirty="0" err="1" smtClean="0">
                <a:latin typeface="Calibri" pitchFamily="34" charset="0"/>
              </a:rPr>
              <a:t>crescimento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21</a:t>
            </a:fld>
            <a:endParaRPr lang="en-US" dirty="0"/>
          </a:p>
        </p:txBody>
      </p:sp>
      <p:sp>
        <p:nvSpPr>
          <p:cNvPr id="7" name="Rectangle 3"/>
          <p:cNvSpPr txBox="1">
            <a:spLocks/>
          </p:cNvSpPr>
          <p:nvPr/>
        </p:nvSpPr>
        <p:spPr bwMode="auto">
          <a:xfrm>
            <a:off x="304800" y="2209800"/>
            <a:ext cx="8534400" cy="38100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Estratégia de Concentração  </a:t>
            </a:r>
          </a:p>
          <a:p>
            <a:pPr marL="342900" indent="-342900" algn="just" eaLnBrk="0" hangingPunct="0">
              <a:spcBef>
                <a:spcPct val="20000"/>
              </a:spcBef>
              <a:buFont typeface="Arial" charset="0"/>
              <a:buChar char="•"/>
            </a:pPr>
            <a:endParaRPr lang="pt-PT" sz="800" dirty="0" smtClean="0"/>
          </a:p>
          <a:p>
            <a:pPr marL="361950" algn="just" eaLnBrk="0" hangingPunct="0">
              <a:spcBef>
                <a:spcPct val="20000"/>
              </a:spcBef>
              <a:tabLst>
                <a:tab pos="361950" algn="l"/>
              </a:tabLst>
            </a:pPr>
            <a:r>
              <a:rPr lang="pt-PT" sz="2400" dirty="0" smtClean="0"/>
              <a:t>Focalização na principal linha de negócio da organização, </a:t>
            </a:r>
            <a:r>
              <a:rPr lang="pt-PT" sz="2400" u="sng" dirty="0" smtClean="0"/>
              <a:t>aumentando</a:t>
            </a:r>
            <a:r>
              <a:rPr lang="pt-PT" sz="2400" dirty="0" smtClean="0"/>
              <a:t> o número de produtos oferecidos e/ou mercados, mas tudo isto </a:t>
            </a:r>
            <a:r>
              <a:rPr lang="pt-PT" sz="2400" u="sng" dirty="0" smtClean="0"/>
              <a:t>dentro dessa principal linha de negócio</a:t>
            </a:r>
            <a:r>
              <a:rPr lang="pt-PT" sz="2400"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990600" y="533400"/>
            <a:ext cx="7467600" cy="838200"/>
          </a:xfrm>
        </p:spPr>
        <p:txBody>
          <a:bodyPr>
            <a:normAutofit fontScale="90000"/>
          </a:bodyPr>
          <a:lstStyle/>
          <a:p>
            <a:pPr algn="ctr"/>
            <a:r>
              <a:rPr lang="en-US" dirty="0" err="1" smtClean="0">
                <a:latin typeface="Calibri" pitchFamily="34" charset="0"/>
              </a:rPr>
              <a:t>Tipos</a:t>
            </a:r>
            <a:r>
              <a:rPr lang="en-US" dirty="0" smtClean="0">
                <a:latin typeface="Calibri" pitchFamily="34" charset="0"/>
              </a:rPr>
              <a:t> de </a:t>
            </a:r>
            <a:r>
              <a:rPr lang="en-US" dirty="0" err="1" smtClean="0">
                <a:latin typeface="Calibri" pitchFamily="34" charset="0"/>
              </a:rPr>
              <a:t>estratégias</a:t>
            </a:r>
            <a:r>
              <a:rPr lang="en-US" dirty="0" smtClean="0">
                <a:latin typeface="Calibri" pitchFamily="34" charset="0"/>
              </a:rPr>
              <a:t> de </a:t>
            </a:r>
            <a:r>
              <a:rPr lang="en-US" dirty="0" err="1" smtClean="0">
                <a:latin typeface="Calibri" pitchFamily="34" charset="0"/>
              </a:rPr>
              <a:t>crescimento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22</a:t>
            </a:fld>
            <a:endParaRPr lang="en-US" dirty="0"/>
          </a:p>
        </p:txBody>
      </p:sp>
      <p:sp>
        <p:nvSpPr>
          <p:cNvPr id="7" name="Rectangle 3"/>
          <p:cNvSpPr txBox="1">
            <a:spLocks/>
          </p:cNvSpPr>
          <p:nvPr/>
        </p:nvSpPr>
        <p:spPr bwMode="auto">
          <a:xfrm>
            <a:off x="304800" y="1676400"/>
            <a:ext cx="8534400" cy="4239307"/>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Estratégia de Integração vertical</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Integração vertical </a:t>
            </a:r>
            <a:r>
              <a:rPr lang="pt-PT" sz="2400" b="1" dirty="0" smtClean="0"/>
              <a:t>a montante</a:t>
            </a:r>
            <a:r>
              <a:rPr lang="pt-PT" sz="2400" dirty="0" smtClean="0"/>
              <a:t> -  a organização torna-se no seu próprio </a:t>
            </a:r>
            <a:r>
              <a:rPr lang="pt-PT" sz="2400" u="sng" dirty="0" smtClean="0"/>
              <a:t>fornecedor</a:t>
            </a:r>
            <a:r>
              <a:rPr lang="pt-PT" sz="2400" dirty="0" smtClean="0"/>
              <a:t>.</a:t>
            </a:r>
          </a:p>
          <a:p>
            <a:pPr marL="742950" lvl="1" indent="-285750" algn="just" eaLnBrk="0" hangingPunct="0">
              <a:spcBef>
                <a:spcPct val="20000"/>
              </a:spcBef>
              <a:buFont typeface="Arial" charset="0"/>
              <a:buChar char="–"/>
            </a:pPr>
            <a:r>
              <a:rPr lang="pt-PT" sz="2400" dirty="0" smtClean="0"/>
              <a:t>Integração vertical </a:t>
            </a:r>
            <a:r>
              <a:rPr lang="pt-PT" sz="2400" b="1" dirty="0" smtClean="0"/>
              <a:t>a jusante</a:t>
            </a:r>
            <a:r>
              <a:rPr lang="pt-PT" sz="2400" dirty="0" smtClean="0"/>
              <a:t> - a organização torna-se no seu próprio </a:t>
            </a:r>
            <a:r>
              <a:rPr lang="pt-PT" sz="2400" u="sng" dirty="0" smtClean="0"/>
              <a:t>distribuidor</a:t>
            </a:r>
            <a:r>
              <a:rPr lang="pt-PT" sz="2400" dirty="0" smtClean="0"/>
              <a:t>.</a:t>
            </a:r>
          </a:p>
          <a:p>
            <a:pPr marL="742950" lvl="1" indent="-285750" algn="just" eaLnBrk="0" hangingPunct="0">
              <a:spcBef>
                <a:spcPct val="20000"/>
              </a:spcBef>
              <a:buFont typeface="Arial" charset="0"/>
              <a:buChar char="–"/>
            </a:pPr>
            <a:endParaRPr lang="pt-PT" sz="800" dirty="0"/>
          </a:p>
          <a:p>
            <a:pPr marL="361950" lvl="1" indent="-361950" algn="just" eaLnBrk="0" hangingPunct="0">
              <a:spcBef>
                <a:spcPct val="20000"/>
              </a:spcBef>
              <a:buFont typeface="Arial" panose="020B0604020202020204" pitchFamily="34" charset="0"/>
              <a:buChar char="•"/>
            </a:pPr>
            <a:r>
              <a:rPr lang="pt-PT" sz="2400" b="1" dirty="0"/>
              <a:t>Estratégia de </a:t>
            </a:r>
            <a:r>
              <a:rPr lang="pt-PT" sz="2400" b="1" dirty="0" smtClean="0"/>
              <a:t>Integração </a:t>
            </a:r>
            <a:r>
              <a:rPr lang="pt-PT" sz="2400" b="1" dirty="0"/>
              <a:t>horizontal </a:t>
            </a:r>
            <a:endParaRPr lang="pt-PT" sz="2400" b="1" dirty="0" smtClean="0"/>
          </a:p>
          <a:p>
            <a:pPr marL="0" lvl="1" algn="just" eaLnBrk="0" hangingPunct="0">
              <a:spcBef>
                <a:spcPct val="20000"/>
              </a:spcBef>
            </a:pPr>
            <a:endParaRPr lang="pt-PT" sz="800" dirty="0"/>
          </a:p>
          <a:p>
            <a:pPr marL="361950" lvl="1" algn="just" eaLnBrk="0" hangingPunct="0">
              <a:spcBef>
                <a:spcPct val="20000"/>
              </a:spcBef>
            </a:pPr>
            <a:r>
              <a:rPr lang="pt-PT" sz="2400" dirty="0" smtClean="0"/>
              <a:t>A </a:t>
            </a:r>
            <a:r>
              <a:rPr lang="pt-PT" sz="2400" dirty="0"/>
              <a:t>organização estabelece parceria, adquire, ou funde-se com um, ou mais, </a:t>
            </a:r>
            <a:r>
              <a:rPr lang="pt-PT" sz="2400" u="sng" dirty="0"/>
              <a:t>concorrentes</a:t>
            </a:r>
            <a:r>
              <a:rPr lang="pt-PT" sz="2400" dirty="0"/>
              <a:t>.</a:t>
            </a:r>
          </a:p>
          <a:p>
            <a:pPr marL="742950" lvl="1" indent="-285750" algn="just" eaLnBrk="0" hangingPunct="0">
              <a:spcBef>
                <a:spcPct val="20000"/>
              </a:spcBef>
              <a:buFont typeface="Arial" charset="0"/>
              <a:buChar char="–"/>
            </a:pPr>
            <a:endParaRPr lang="pt-PT" sz="2400" dirty="0"/>
          </a:p>
        </p:txBody>
      </p:sp>
    </p:spTree>
    <p:extLst>
      <p:ext uri="{BB962C8B-B14F-4D97-AF65-F5344CB8AC3E}">
        <p14:creationId xmlns:p14="http://schemas.microsoft.com/office/powerpoint/2010/main" val="2526803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23</a:t>
            </a:fld>
            <a:endParaRPr lang="en-US" dirty="0"/>
          </a:p>
        </p:txBody>
      </p:sp>
      <p:sp>
        <p:nvSpPr>
          <p:cNvPr id="7" name="Rectangle 2"/>
          <p:cNvSpPr>
            <a:spLocks noGrp="1" noChangeArrowheads="1"/>
          </p:cNvSpPr>
          <p:nvPr>
            <p:ph type="title"/>
          </p:nvPr>
        </p:nvSpPr>
        <p:spPr>
          <a:xfrm>
            <a:off x="990600" y="533400"/>
            <a:ext cx="7467600" cy="838200"/>
          </a:xfrm>
        </p:spPr>
        <p:txBody>
          <a:bodyPr>
            <a:normAutofit fontScale="90000"/>
          </a:bodyPr>
          <a:lstStyle/>
          <a:p>
            <a:pPr algn="ctr"/>
            <a:r>
              <a:rPr lang="en-US" dirty="0" err="1" smtClean="0">
                <a:latin typeface="Calibri" pitchFamily="34" charset="0"/>
              </a:rPr>
              <a:t>Tipos</a:t>
            </a:r>
            <a:r>
              <a:rPr lang="en-US" dirty="0" smtClean="0">
                <a:latin typeface="Calibri" pitchFamily="34" charset="0"/>
              </a:rPr>
              <a:t> de </a:t>
            </a:r>
            <a:r>
              <a:rPr lang="en-US" dirty="0" err="1" smtClean="0">
                <a:latin typeface="Calibri" pitchFamily="34" charset="0"/>
              </a:rPr>
              <a:t>estratégias</a:t>
            </a:r>
            <a:r>
              <a:rPr lang="en-US" dirty="0" smtClean="0">
                <a:latin typeface="Calibri" pitchFamily="34" charset="0"/>
              </a:rPr>
              <a:t> de </a:t>
            </a:r>
            <a:r>
              <a:rPr lang="en-US" dirty="0" err="1" smtClean="0">
                <a:latin typeface="Calibri" pitchFamily="34" charset="0"/>
              </a:rPr>
              <a:t>crescimento</a:t>
            </a:r>
            <a:r>
              <a:rPr lang="en-US" dirty="0" smtClean="0">
                <a:latin typeface="Calibri" pitchFamily="34" charset="0"/>
              </a:rPr>
              <a:t> (cont.)</a:t>
            </a:r>
            <a:endParaRPr lang="en-US" sz="3600" dirty="0" smtClean="0">
              <a:latin typeface="Calibri" pitchFamily="34" charset="0"/>
            </a:endParaRPr>
          </a:p>
        </p:txBody>
      </p:sp>
      <p:sp>
        <p:nvSpPr>
          <p:cNvPr id="9" name="Rectangle 3"/>
          <p:cNvSpPr txBox="1">
            <a:spLocks/>
          </p:cNvSpPr>
          <p:nvPr/>
        </p:nvSpPr>
        <p:spPr bwMode="auto">
          <a:xfrm>
            <a:off x="457200" y="2286000"/>
            <a:ext cx="8229600" cy="3840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800" b="1" dirty="0" smtClean="0"/>
              <a:t>Estratégia de Diversificação</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Diversificação </a:t>
            </a:r>
            <a:r>
              <a:rPr lang="pt-PT" sz="2400" b="1" dirty="0" smtClean="0"/>
              <a:t>relacionada</a:t>
            </a:r>
            <a:r>
              <a:rPr lang="pt-PT" sz="2400" dirty="0" smtClean="0"/>
              <a:t> -  crescimento para </a:t>
            </a:r>
            <a:r>
              <a:rPr lang="pt-PT" sz="2400" u="sng" dirty="0" smtClean="0"/>
              <a:t>novas, mas relacionadas, indústrias</a:t>
            </a:r>
            <a:r>
              <a:rPr lang="pt-PT" sz="2400" dirty="0" smtClean="0"/>
              <a:t>.</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Diversificação </a:t>
            </a:r>
            <a:r>
              <a:rPr lang="pt-PT" sz="2400" b="1" dirty="0" smtClean="0"/>
              <a:t>não relacionada</a:t>
            </a:r>
            <a:r>
              <a:rPr lang="pt-PT" sz="2400" dirty="0" smtClean="0"/>
              <a:t>  - crescimento para </a:t>
            </a:r>
            <a:r>
              <a:rPr lang="pt-PT" sz="2400" u="sng" dirty="0" smtClean="0"/>
              <a:t>novas indústrias, as quais não estão relacionadas </a:t>
            </a:r>
            <a:r>
              <a:rPr lang="pt-PT" sz="2400" dirty="0" smtClean="0"/>
              <a:t>com os seus actuais negócios</a:t>
            </a:r>
            <a:r>
              <a:rPr lang="pt-PT" sz="2800" dirty="0" smtClean="0"/>
              <a:t>. </a:t>
            </a:r>
            <a:endParaRPr lang="pt-PT"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24</a:t>
            </a:fld>
            <a:endParaRPr lang="en-US"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spcBef>
                <a:spcPct val="50000"/>
              </a:spcBef>
            </a:pPr>
            <a:r>
              <a:rPr lang="en-US" sz="3600" dirty="0" err="1" smtClean="0"/>
              <a:t>Tipos</a:t>
            </a:r>
            <a:r>
              <a:rPr lang="en-US" sz="3600" dirty="0" smtClean="0"/>
              <a:t> de </a:t>
            </a:r>
            <a:r>
              <a:rPr lang="en-US" sz="3600" dirty="0" err="1" smtClean="0"/>
              <a:t>estratégias</a:t>
            </a:r>
            <a:r>
              <a:rPr lang="en-US" sz="3600" dirty="0" smtClean="0"/>
              <a:t> </a:t>
            </a:r>
            <a:r>
              <a:rPr lang="en-US" sz="3600" dirty="0" err="1" smtClean="0"/>
              <a:t>Corporativas</a:t>
            </a:r>
            <a:r>
              <a:rPr lang="en-US" sz="3600" dirty="0" smtClean="0"/>
              <a:t> (Cont.)</a:t>
            </a:r>
          </a:p>
        </p:txBody>
      </p:sp>
      <p:sp>
        <p:nvSpPr>
          <p:cNvPr id="10" name="Rectangle 3"/>
          <p:cNvSpPr txBox="1">
            <a:spLocks/>
          </p:cNvSpPr>
          <p:nvPr/>
        </p:nvSpPr>
        <p:spPr bwMode="auto">
          <a:xfrm>
            <a:off x="457200" y="1981200"/>
            <a:ext cx="8305800" cy="4144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3200" b="1" dirty="0" smtClean="0"/>
              <a:t>Estratégia de Estabilidade</a:t>
            </a:r>
          </a:p>
          <a:p>
            <a:pPr marL="342900" indent="-342900" eaLnBrk="0" hangingPunct="0">
              <a:spcBef>
                <a:spcPct val="20000"/>
              </a:spcBef>
              <a:buFont typeface="Arial" charset="0"/>
              <a:buChar char="•"/>
            </a:pPr>
            <a:endParaRPr lang="pt-PT" sz="800" b="1" dirty="0" smtClean="0"/>
          </a:p>
          <a:p>
            <a:pPr marL="361950" eaLnBrk="0" hangingPunct="0">
              <a:spcBef>
                <a:spcPct val="20000"/>
              </a:spcBef>
            </a:pPr>
            <a:r>
              <a:rPr lang="pt-PT" sz="2400" dirty="0" smtClean="0"/>
              <a:t>A estratégia corporativa através da qual a organização pretende continuar a fazer o que actualmente faz.</a:t>
            </a:r>
            <a:endParaRPr lang="pt-PT"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 y="6477000"/>
            <a:ext cx="3962400" cy="228600"/>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25</a:t>
            </a:fld>
            <a:endParaRPr lang="en-US"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spcBef>
                <a:spcPct val="50000"/>
              </a:spcBef>
            </a:pPr>
            <a:r>
              <a:rPr lang="en-US" sz="3600" dirty="0" err="1" smtClean="0"/>
              <a:t>Tipos</a:t>
            </a:r>
            <a:r>
              <a:rPr lang="en-US" sz="3600" dirty="0" smtClean="0"/>
              <a:t> de </a:t>
            </a:r>
            <a:r>
              <a:rPr lang="en-US" sz="3600" dirty="0" err="1" smtClean="0"/>
              <a:t>estratégias</a:t>
            </a:r>
            <a:r>
              <a:rPr lang="en-US" sz="3600" dirty="0" smtClean="0"/>
              <a:t> </a:t>
            </a:r>
            <a:r>
              <a:rPr lang="en-US" sz="3600" dirty="0" err="1" smtClean="0"/>
              <a:t>Corporativas</a:t>
            </a:r>
            <a:r>
              <a:rPr lang="en-US" sz="3600" dirty="0" smtClean="0"/>
              <a:t> (Cont.)</a:t>
            </a:r>
          </a:p>
        </p:txBody>
      </p:sp>
      <p:sp>
        <p:nvSpPr>
          <p:cNvPr id="10" name="Rectangle 3"/>
          <p:cNvSpPr txBox="1">
            <a:spLocks/>
          </p:cNvSpPr>
          <p:nvPr/>
        </p:nvSpPr>
        <p:spPr bwMode="auto">
          <a:xfrm>
            <a:off x="228600" y="1600200"/>
            <a:ext cx="86868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3200" b="1" dirty="0" smtClean="0"/>
              <a:t>Estratégia de Renovação</a:t>
            </a:r>
          </a:p>
          <a:p>
            <a:pPr marL="361950" algn="just" eaLnBrk="0" hangingPunct="0">
              <a:spcBef>
                <a:spcPct val="20000"/>
              </a:spcBef>
            </a:pPr>
            <a:r>
              <a:rPr lang="pt-PT" sz="2400" dirty="0" smtClean="0"/>
              <a:t>Estratégica corporativa concebida </a:t>
            </a:r>
            <a:r>
              <a:rPr lang="pt-PT" sz="2400" u="sng" dirty="0" smtClean="0"/>
              <a:t>para actuar sobre um problema</a:t>
            </a:r>
            <a:r>
              <a:rPr lang="pt-PT" sz="2400" dirty="0" smtClean="0"/>
              <a:t> de performance decrescente.</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Estratégia </a:t>
            </a:r>
            <a:r>
              <a:rPr lang="pt-PT" sz="2400" b="1" dirty="0" smtClean="0"/>
              <a:t>de restrição </a:t>
            </a:r>
            <a:r>
              <a:rPr lang="pt-PT" sz="2400" dirty="0" smtClean="0"/>
              <a:t>(melhoria da eficiência / redução de custos) - estratégia de curto-prazo </a:t>
            </a:r>
            <a:r>
              <a:rPr lang="pt-PT" sz="2400" u="sng" dirty="0" smtClean="0"/>
              <a:t>para resolver pequenas questões</a:t>
            </a:r>
            <a:r>
              <a:rPr lang="pt-PT" sz="2400" dirty="0" smtClean="0"/>
              <a:t> de performance.</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Estratégia </a:t>
            </a:r>
            <a:r>
              <a:rPr lang="pt-PT" sz="2400" b="1" dirty="0" smtClean="0"/>
              <a:t>de recuperação </a:t>
            </a:r>
            <a:r>
              <a:rPr lang="pt-PT" sz="2400" dirty="0" smtClean="0"/>
              <a:t>(</a:t>
            </a:r>
            <a:r>
              <a:rPr lang="pt-PT" sz="2400" i="1" dirty="0" err="1" smtClean="0"/>
              <a:t>Turnaround</a:t>
            </a:r>
            <a:r>
              <a:rPr lang="pt-PT" sz="2400" dirty="0" smtClean="0"/>
              <a:t>)</a:t>
            </a:r>
            <a:r>
              <a:rPr lang="pt-PT" sz="2400" b="1" dirty="0" smtClean="0"/>
              <a:t> </a:t>
            </a:r>
            <a:r>
              <a:rPr lang="pt-PT" sz="2400" dirty="0" smtClean="0"/>
              <a:t>– quando os </a:t>
            </a:r>
            <a:r>
              <a:rPr lang="pt-PT" sz="2400" u="sng" dirty="0" smtClean="0"/>
              <a:t>problemas da organização são mais sérios</a:t>
            </a:r>
            <a:r>
              <a:rPr lang="pt-PT" sz="2400" dirty="0" smtClean="0"/>
              <a:t> e são necessárias acções  mais drásticas.</a:t>
            </a:r>
            <a:endParaRPr lang="pt-PT"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normAutofit fontScale="90000"/>
          </a:bodyPr>
          <a:lstStyle/>
          <a:p>
            <a:pPr algn="ctr"/>
            <a:r>
              <a:rPr lang="en-US" dirty="0" smtClean="0"/>
              <a:t>Como </a:t>
            </a:r>
            <a:r>
              <a:rPr lang="en-US" dirty="0" err="1" smtClean="0"/>
              <a:t>são</a:t>
            </a:r>
            <a:r>
              <a:rPr lang="en-US" dirty="0" smtClean="0"/>
              <a:t> </a:t>
            </a:r>
            <a:r>
              <a:rPr lang="en-US" dirty="0" err="1" smtClean="0"/>
              <a:t>geridas</a:t>
            </a:r>
            <a:r>
              <a:rPr lang="en-US" dirty="0" smtClean="0"/>
              <a:t> as </a:t>
            </a:r>
            <a:r>
              <a:rPr lang="en-US" dirty="0" err="1" smtClean="0"/>
              <a:t>estratégias</a:t>
            </a:r>
            <a:r>
              <a:rPr lang="en-US" dirty="0" smtClean="0"/>
              <a:t> </a:t>
            </a:r>
            <a:r>
              <a:rPr lang="en-US" dirty="0" err="1" smtClean="0"/>
              <a:t>corporativas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26</a:t>
            </a:fld>
            <a:endParaRPr lang="en-US" dirty="0"/>
          </a:p>
        </p:txBody>
      </p:sp>
      <p:sp>
        <p:nvSpPr>
          <p:cNvPr id="7"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3200" b="1" dirty="0" smtClean="0"/>
              <a:t>Matriz BCG</a:t>
            </a:r>
            <a:r>
              <a:rPr lang="pt-PT" sz="3200" dirty="0" smtClean="0"/>
              <a:t> </a:t>
            </a:r>
            <a:r>
              <a:rPr lang="pt-PT" sz="3200" b="1" dirty="0" smtClean="0"/>
              <a:t>–</a:t>
            </a:r>
            <a:r>
              <a:rPr lang="pt-PT" sz="3200" dirty="0" smtClean="0"/>
              <a:t> </a:t>
            </a:r>
            <a:r>
              <a:rPr lang="pt-PT" sz="2400" dirty="0" smtClean="0"/>
              <a:t>uma ferramenta estratégica que auxilia os gestores a decidir sobre a alocação de recursos, com base na </a:t>
            </a:r>
            <a:r>
              <a:rPr lang="pt-PT" sz="2400" u="sng" dirty="0" smtClean="0"/>
              <a:t>quota de mercado</a:t>
            </a:r>
            <a:r>
              <a:rPr lang="pt-PT" sz="2400" dirty="0" smtClean="0"/>
              <a:t> e na </a:t>
            </a:r>
            <a:r>
              <a:rPr lang="pt-PT" sz="2400" u="sng" dirty="0" smtClean="0"/>
              <a:t>taxa de crescimento prevista</a:t>
            </a:r>
            <a:r>
              <a:rPr lang="pt-PT" sz="2400" dirty="0" smtClean="0"/>
              <a:t> das </a:t>
            </a:r>
            <a:r>
              <a:rPr lang="pt-PT" sz="2400" b="1" dirty="0" smtClean="0"/>
              <a:t>UEN</a:t>
            </a:r>
            <a:r>
              <a:rPr lang="pt-PT" sz="2400" dirty="0" smtClean="0"/>
              <a:t>.</a:t>
            </a:r>
          </a:p>
          <a:p>
            <a:pPr marL="342900" indent="-342900" algn="just" eaLnBrk="0" hangingPunct="0">
              <a:spcBef>
                <a:spcPct val="20000"/>
              </a:spcBef>
              <a:buFont typeface="Arial" charset="0"/>
              <a:buChar char="•"/>
            </a:pPr>
            <a:endParaRPr lang="pt-PT" sz="1200" dirty="0" smtClean="0"/>
          </a:p>
          <a:p>
            <a:pPr indent="361950" algn="just" eaLnBrk="0" hangingPunct="0">
              <a:spcBef>
                <a:spcPct val="20000"/>
              </a:spcBef>
            </a:pPr>
            <a:r>
              <a:rPr lang="pt-PT" sz="2400" dirty="0" smtClean="0"/>
              <a:t>Quatro Categorias</a:t>
            </a:r>
            <a:r>
              <a:rPr lang="pt-PT" sz="2000" dirty="0" smtClean="0"/>
              <a:t>	</a:t>
            </a:r>
          </a:p>
          <a:p>
            <a:pPr marL="742950" lvl="1" indent="-285750" algn="just" eaLnBrk="0" hangingPunct="0">
              <a:spcBef>
                <a:spcPct val="20000"/>
              </a:spcBef>
              <a:buFont typeface="Arial" charset="0"/>
              <a:buChar char="–"/>
            </a:pPr>
            <a:r>
              <a:rPr lang="pt-PT" sz="2000" b="1" dirty="0" smtClean="0"/>
              <a:t>Estrelas</a:t>
            </a:r>
            <a:r>
              <a:rPr lang="pt-PT" sz="2000" dirty="0" smtClean="0"/>
              <a:t> (</a:t>
            </a:r>
            <a:r>
              <a:rPr lang="pt-PT" sz="2000" i="1" dirty="0" smtClean="0"/>
              <a:t>Stars</a:t>
            </a:r>
            <a:r>
              <a:rPr lang="pt-PT" sz="2000" dirty="0" smtClean="0"/>
              <a:t>)</a:t>
            </a:r>
          </a:p>
          <a:p>
            <a:pPr marL="742950" lvl="1" indent="-285750" algn="just" eaLnBrk="0" hangingPunct="0">
              <a:spcBef>
                <a:spcPct val="20000"/>
              </a:spcBef>
              <a:buFont typeface="Arial" charset="0"/>
              <a:buChar char="–"/>
            </a:pPr>
            <a:r>
              <a:rPr lang="pt-PT" sz="2000" b="1" dirty="0" smtClean="0"/>
              <a:t>Vacas Leiteiras</a:t>
            </a:r>
            <a:r>
              <a:rPr lang="pt-PT" sz="2000" dirty="0" smtClean="0"/>
              <a:t> (</a:t>
            </a:r>
            <a:r>
              <a:rPr lang="pt-PT" sz="2000" i="1" dirty="0" smtClean="0"/>
              <a:t>Cash-</a:t>
            </a:r>
            <a:r>
              <a:rPr lang="pt-PT" sz="2000" i="1" dirty="0" err="1" smtClean="0"/>
              <a:t>cows</a:t>
            </a:r>
            <a:r>
              <a:rPr lang="pt-PT" sz="2000" dirty="0" smtClean="0"/>
              <a:t>)</a:t>
            </a:r>
          </a:p>
          <a:p>
            <a:pPr marL="742950" lvl="1" indent="-285750" algn="just" eaLnBrk="0" hangingPunct="0">
              <a:spcBef>
                <a:spcPct val="20000"/>
              </a:spcBef>
              <a:buFont typeface="Arial" charset="0"/>
              <a:buChar char="–"/>
            </a:pPr>
            <a:r>
              <a:rPr lang="pt-PT" sz="2000" b="1" dirty="0" smtClean="0"/>
              <a:t>Pontos de Interrogação</a:t>
            </a:r>
            <a:r>
              <a:rPr lang="pt-PT" sz="2000" dirty="0" smtClean="0"/>
              <a:t> (</a:t>
            </a:r>
            <a:r>
              <a:rPr lang="pt-PT" sz="2000" i="1" dirty="0" err="1" smtClean="0"/>
              <a:t>Question</a:t>
            </a:r>
            <a:r>
              <a:rPr lang="pt-PT" sz="2000" i="1" dirty="0" smtClean="0"/>
              <a:t> </a:t>
            </a:r>
            <a:r>
              <a:rPr lang="pt-PT" sz="2000" i="1" dirty="0" err="1" smtClean="0"/>
              <a:t>Marks</a:t>
            </a:r>
            <a:r>
              <a:rPr lang="pt-PT" sz="2000" dirty="0" smtClean="0"/>
              <a:t>)</a:t>
            </a:r>
          </a:p>
          <a:p>
            <a:pPr marL="742950" lvl="1" indent="-285750" algn="just" eaLnBrk="0" hangingPunct="0">
              <a:spcBef>
                <a:spcPct val="20000"/>
              </a:spcBef>
              <a:buFont typeface="Arial" charset="0"/>
              <a:buChar char="–"/>
            </a:pPr>
            <a:r>
              <a:rPr lang="pt-PT" sz="2000" b="1" dirty="0" smtClean="0"/>
              <a:t>Cães Rafeiros</a:t>
            </a:r>
            <a:r>
              <a:rPr lang="pt-PT" sz="2000" dirty="0" smtClean="0"/>
              <a:t> (</a:t>
            </a:r>
            <a:r>
              <a:rPr lang="pt-PT" sz="2000" i="1" dirty="0" err="1" smtClean="0"/>
              <a:t>Dogs</a:t>
            </a:r>
            <a:r>
              <a:rPr lang="pt-PT" sz="2000" dirty="0" smtClean="0"/>
              <a:t>)</a:t>
            </a:r>
            <a:endParaRPr lang="pt-PT"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t>Matriz BCG</a:t>
            </a:r>
            <a:endParaRPr lang="pt-PT"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27</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59055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5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normAutofit fontScale="90000"/>
          </a:bodyPr>
          <a:lstStyle/>
          <a:p>
            <a:pPr algn="ctr"/>
            <a:r>
              <a:rPr lang="en-US" sz="3600" dirty="0" err="1" smtClean="0"/>
              <a:t>Estratégias</a:t>
            </a:r>
            <a:r>
              <a:rPr lang="en-US" sz="3600" dirty="0" smtClean="0"/>
              <a:t> </a:t>
            </a:r>
            <a:r>
              <a:rPr lang="en-US" sz="3600" dirty="0" err="1" smtClean="0"/>
              <a:t>Competitivas</a:t>
            </a:r>
            <a:r>
              <a:rPr lang="en-US" sz="3600" dirty="0" smtClean="0"/>
              <a:t> – </a:t>
            </a:r>
            <a:br>
              <a:rPr lang="en-US" sz="3600" dirty="0" smtClean="0"/>
            </a:br>
            <a:r>
              <a:rPr lang="en-US" sz="3600" dirty="0" err="1" smtClean="0"/>
              <a:t>nível</a:t>
            </a:r>
            <a:r>
              <a:rPr lang="en-US" sz="3600" dirty="0" smtClean="0"/>
              <a:t> dos </a:t>
            </a:r>
            <a:r>
              <a:rPr lang="en-US" sz="3600" dirty="0" err="1" smtClean="0"/>
              <a:t>negócios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28</a:t>
            </a:fld>
            <a:endParaRPr lang="en-US" dirty="0"/>
          </a:p>
        </p:txBody>
      </p:sp>
      <p:sp>
        <p:nvSpPr>
          <p:cNvPr id="7" name="Rectangle 3"/>
          <p:cNvSpPr txBox="1">
            <a:spLocks/>
          </p:cNvSpPr>
          <p:nvPr/>
        </p:nvSpPr>
        <p:spPr bwMode="auto">
          <a:xfrm>
            <a:off x="457200" y="1905000"/>
            <a:ext cx="8229600" cy="4221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Estratégias Competitivas – </a:t>
            </a:r>
            <a:r>
              <a:rPr lang="pt-PT" sz="2400" dirty="0" smtClean="0"/>
              <a:t>estratégias organizacionais que definem como a organização irá competir no(s) seu(s) negócio(s).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Vantagem Competitiva </a:t>
            </a:r>
            <a:r>
              <a:rPr lang="pt-PT" sz="2400" dirty="0" smtClean="0"/>
              <a:t>– o que diferencia a organização e a coloca à frente dos seus concorrentes.</a:t>
            </a:r>
          </a:p>
          <a:p>
            <a:pPr marL="742950" lvl="1" indent="-285750" algn="just" eaLnBrk="0" hangingPunct="0">
              <a:spcBef>
                <a:spcPct val="20000"/>
              </a:spcBef>
              <a:buFont typeface="Arial" charset="0"/>
              <a:buChar char="–"/>
            </a:pPr>
            <a:r>
              <a:rPr lang="pt-PT" sz="2400" dirty="0" smtClean="0"/>
              <a:t>A </a:t>
            </a:r>
            <a:r>
              <a:rPr lang="pt-PT" sz="2400" u="sng" dirty="0" smtClean="0"/>
              <a:t>qualidade</a:t>
            </a:r>
            <a:r>
              <a:rPr lang="pt-PT" sz="2400" dirty="0" smtClean="0"/>
              <a:t> como vantagem competitiva</a:t>
            </a:r>
          </a:p>
          <a:p>
            <a:pPr marL="742950" lvl="1" indent="-285750" algn="just" eaLnBrk="0" hangingPunct="0">
              <a:spcBef>
                <a:spcPct val="20000"/>
              </a:spcBef>
              <a:buFont typeface="Arial" charset="0"/>
              <a:buChar char="–"/>
            </a:pPr>
            <a:r>
              <a:rPr lang="pt-PT" sz="2400" i="1" u="sng" dirty="0" smtClean="0"/>
              <a:t>Design </a:t>
            </a:r>
            <a:r>
              <a:rPr lang="pt-PT" sz="2400" i="1" u="sng" dirty="0" err="1" smtClean="0"/>
              <a:t>Thinking</a:t>
            </a:r>
            <a:r>
              <a:rPr lang="pt-PT" sz="2400" i="1" dirty="0" smtClean="0"/>
              <a:t> </a:t>
            </a:r>
            <a:r>
              <a:rPr lang="pt-PT" sz="2400" dirty="0" smtClean="0"/>
              <a:t>como vantagem competitiva</a:t>
            </a:r>
          </a:p>
          <a:p>
            <a:pPr marL="742950" lvl="1" indent="-285750" algn="just" eaLnBrk="0" hangingPunct="0">
              <a:spcBef>
                <a:spcPct val="20000"/>
              </a:spcBef>
              <a:buFont typeface="Arial" charset="0"/>
              <a:buChar char="–"/>
            </a:pPr>
            <a:r>
              <a:rPr lang="pt-PT" sz="2400" dirty="0" smtClean="0"/>
              <a:t>A </a:t>
            </a:r>
            <a:r>
              <a:rPr lang="pt-PT" sz="2400" u="sng" dirty="0" smtClean="0"/>
              <a:t>sustentabilidade</a:t>
            </a:r>
            <a:r>
              <a:rPr lang="pt-PT" sz="2400" dirty="0" smtClean="0"/>
              <a:t> de uma vantagem competitiva</a:t>
            </a:r>
            <a:endParaRPr lang="pt-PT"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t>Modelo</a:t>
            </a:r>
            <a:r>
              <a:rPr lang="en-US" dirty="0" smtClean="0"/>
              <a:t> das </a:t>
            </a:r>
            <a:r>
              <a:rPr lang="en-US" dirty="0" err="1" smtClean="0"/>
              <a:t>cinco</a:t>
            </a:r>
            <a:r>
              <a:rPr lang="en-US" dirty="0" smtClean="0"/>
              <a:t> </a:t>
            </a:r>
            <a:r>
              <a:rPr lang="en-US" dirty="0" err="1" smtClean="0"/>
              <a:t>forças</a:t>
            </a:r>
            <a:r>
              <a:rPr lang="en-US" dirty="0" smtClean="0"/>
              <a:t/>
            </a:r>
            <a:br>
              <a:rPr lang="en-US" dirty="0" smtClean="0"/>
            </a:br>
            <a:r>
              <a:rPr lang="en-US" sz="2400" dirty="0"/>
              <a:t>(</a:t>
            </a:r>
            <a:r>
              <a:rPr lang="pt-PT" sz="2400" dirty="0"/>
              <a:t>Michael </a:t>
            </a:r>
            <a:r>
              <a:rPr lang="pt-PT" sz="2400" dirty="0" err="1"/>
              <a:t>Porter</a:t>
            </a:r>
            <a:r>
              <a:rPr lang="en-US" sz="2400" dirty="0"/>
              <a:t>, 1979)</a:t>
            </a:r>
          </a:p>
        </p:txBody>
      </p:sp>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29</a:t>
            </a:fld>
            <a:endParaRPr lang="en-US" dirty="0"/>
          </a:p>
        </p:txBody>
      </p:sp>
      <p:sp>
        <p:nvSpPr>
          <p:cNvPr id="8" name="Rectangle 3"/>
          <p:cNvSpPr txBox="1">
            <a:spLocks/>
          </p:cNvSpPr>
          <p:nvPr/>
        </p:nvSpPr>
        <p:spPr bwMode="auto">
          <a:xfrm>
            <a:off x="457200" y="1828800"/>
            <a:ext cx="8229600" cy="4297363"/>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en-US" sz="2800" b="1" dirty="0" err="1"/>
              <a:t>Modelo</a:t>
            </a:r>
            <a:r>
              <a:rPr lang="en-US" sz="2800" b="1" dirty="0"/>
              <a:t> das </a:t>
            </a:r>
            <a:r>
              <a:rPr lang="en-US" sz="2800" b="1" dirty="0" err="1"/>
              <a:t>cinco</a:t>
            </a:r>
            <a:r>
              <a:rPr lang="en-US" sz="2800" b="1" dirty="0"/>
              <a:t> </a:t>
            </a:r>
            <a:r>
              <a:rPr lang="en-US" sz="2800" b="1" dirty="0" err="1" smtClean="0"/>
              <a:t>forças</a:t>
            </a:r>
            <a:endParaRPr lang="en-US" sz="2800" b="1" dirty="0" smtClean="0"/>
          </a:p>
          <a:p>
            <a:pPr algn="just">
              <a:defRPr/>
            </a:pPr>
            <a:endParaRPr lang="pt-PT" sz="800" dirty="0" smtClean="0"/>
          </a:p>
          <a:p>
            <a:pPr marL="361950" indent="0" algn="just">
              <a:buNone/>
              <a:defRPr/>
            </a:pPr>
            <a:r>
              <a:rPr lang="pt-PT" sz="2400" dirty="0" smtClean="0"/>
              <a:t>As 5 forças que determinam a atratividade  e rendibilidade de uma indústria;</a:t>
            </a:r>
          </a:p>
          <a:p>
            <a:pPr marL="361950" indent="0" algn="just">
              <a:buNone/>
              <a:defRPr/>
            </a:pPr>
            <a:endParaRPr lang="pt-PT" sz="800" dirty="0" smtClean="0"/>
          </a:p>
          <a:p>
            <a:pPr marL="723900" indent="-361950" algn="just">
              <a:buClr>
                <a:schemeClr val="accent1"/>
              </a:buClr>
              <a:buFont typeface="+mj-lt"/>
              <a:buAutoNum type="arabicPeriod"/>
              <a:defRPr/>
            </a:pPr>
            <a:r>
              <a:rPr lang="pt-PT" sz="2400" b="1" dirty="0" smtClean="0"/>
              <a:t>Ameaça de novas entradas</a:t>
            </a:r>
            <a:r>
              <a:rPr lang="pt-PT" sz="2400" dirty="0" smtClean="0"/>
              <a:t> – quão provável é que novos concorrentes entrem na indústria?</a:t>
            </a:r>
          </a:p>
          <a:p>
            <a:pPr marL="723900" indent="-361950" algn="just">
              <a:buClr>
                <a:schemeClr val="accent1"/>
              </a:buClr>
              <a:buFont typeface="+mj-lt"/>
              <a:buAutoNum type="arabicPeriod"/>
              <a:defRPr/>
            </a:pPr>
            <a:endParaRPr lang="pt-PT" sz="800" dirty="0" smtClean="0"/>
          </a:p>
          <a:p>
            <a:pPr marL="723900" indent="-361950" algn="just">
              <a:buClr>
                <a:schemeClr val="accent1"/>
              </a:buClr>
              <a:buFont typeface="+mj-lt"/>
              <a:buAutoNum type="arabicPeriod"/>
              <a:defRPr/>
            </a:pPr>
            <a:r>
              <a:rPr lang="pt-PT" sz="2400" b="1" dirty="0" smtClean="0"/>
              <a:t>Ameaça de produtos substitutos</a:t>
            </a:r>
            <a:r>
              <a:rPr lang="pt-PT" sz="2400" dirty="0" smtClean="0"/>
              <a:t> - quão provável é que produtos de outras indústrias possam substituir os produtos da indústria?</a:t>
            </a:r>
            <a:endParaRPr lang="pt-PT"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99655" y="76200"/>
            <a:ext cx="7772400" cy="1143000"/>
          </a:xfrm>
        </p:spPr>
        <p:txBody>
          <a:bodyPr>
            <a:normAutofit/>
          </a:bodyPr>
          <a:lstStyle/>
          <a:p>
            <a:pPr algn="ctr"/>
            <a:r>
              <a:rPr lang="en-US" dirty="0" smtClean="0"/>
              <a:t>O que é a Gestão </a:t>
            </a:r>
            <a:r>
              <a:rPr lang="en-US" dirty="0" err="1" smtClean="0"/>
              <a:t>estratégica</a:t>
            </a:r>
            <a:r>
              <a:rPr lang="en-US" sz="3600" dirty="0" smtClean="0"/>
              <a: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a:t>
            </a:fld>
            <a:endParaRPr lang="en-US" dirty="0"/>
          </a:p>
        </p:txBody>
      </p:sp>
      <p:sp>
        <p:nvSpPr>
          <p:cNvPr id="8" name="Rectangle 3"/>
          <p:cNvSpPr txBox="1">
            <a:spLocks/>
          </p:cNvSpPr>
          <p:nvPr/>
        </p:nvSpPr>
        <p:spPr bwMode="auto">
          <a:xfrm>
            <a:off x="450273" y="1981200"/>
            <a:ext cx="8229600" cy="39624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Gestão Estratégica – </a:t>
            </a:r>
            <a:r>
              <a:rPr lang="pt-PT" sz="2400" dirty="0" smtClean="0"/>
              <a:t>o que os gestores fazem para desenvolver as estratégias, para as suas organizações.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Estratégias – </a:t>
            </a:r>
            <a:r>
              <a:rPr lang="pt-PT" sz="2400" dirty="0" smtClean="0"/>
              <a:t>os planos que a organização tem para prosseguir o seu propósito, definindo como irá </a:t>
            </a:r>
            <a:r>
              <a:rPr lang="pt-PT" sz="2400" u="sng" dirty="0" smtClean="0"/>
              <a:t>competir</a:t>
            </a:r>
            <a:r>
              <a:rPr lang="pt-PT" sz="2400" dirty="0" smtClean="0"/>
              <a:t> com os concorrentes e atrair e satisfazer os seus </a:t>
            </a:r>
            <a:r>
              <a:rPr lang="pt-PT" sz="2400" u="sng" dirty="0" smtClean="0"/>
              <a:t>clientes</a:t>
            </a:r>
            <a:r>
              <a:rPr lang="pt-PT" sz="2400" dirty="0" smtClean="0"/>
              <a:t>, para atingir os seus objectivos.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Modelo de Negócio – </a:t>
            </a:r>
            <a:r>
              <a:rPr lang="pt-PT" sz="2400" dirty="0" smtClean="0"/>
              <a:t>como a organização vai fazer dinheiro.</a:t>
            </a:r>
            <a:endParaRPr lang="pt-PT"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fontScale="90000"/>
          </a:bodyPr>
          <a:lstStyle/>
          <a:p>
            <a:pPr algn="ctr"/>
            <a:r>
              <a:rPr lang="en-US" sz="3600" dirty="0" err="1" smtClean="0"/>
              <a:t>Modelo</a:t>
            </a:r>
            <a:r>
              <a:rPr lang="en-US" sz="3600" dirty="0" smtClean="0"/>
              <a:t> das </a:t>
            </a:r>
            <a:r>
              <a:rPr lang="en-US" sz="3600" dirty="0" err="1" smtClean="0"/>
              <a:t>cinco</a:t>
            </a:r>
            <a:r>
              <a:rPr lang="en-US" sz="3600" dirty="0" smtClean="0"/>
              <a:t> </a:t>
            </a:r>
            <a:r>
              <a:rPr lang="en-US" sz="3600" dirty="0" err="1" smtClean="0"/>
              <a:t>forças</a:t>
            </a:r>
            <a:r>
              <a:rPr lang="en-US" sz="3600" dirty="0" smtClean="0"/>
              <a:t> (cont.)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30</a:t>
            </a:fld>
            <a:endParaRPr lang="en-US" dirty="0"/>
          </a:p>
        </p:txBody>
      </p:sp>
      <p:sp>
        <p:nvSpPr>
          <p:cNvPr id="7" name="Rectangle 3"/>
          <p:cNvSpPr txBox="1">
            <a:spLocks/>
          </p:cNvSpPr>
          <p:nvPr/>
        </p:nvSpPr>
        <p:spPr bwMode="auto">
          <a:xfrm>
            <a:off x="457200" y="1981200"/>
            <a:ext cx="8001000" cy="4144963"/>
          </a:xfrm>
          <a:prstGeom prst="rect">
            <a:avLst/>
          </a:prstGeom>
          <a:noFill/>
          <a:ln w="9525">
            <a:noFill/>
            <a:miter lim="800000"/>
            <a:headEnd/>
            <a:tailEnd/>
          </a:ln>
        </p:spPr>
        <p:txBody>
          <a:bodyPr/>
          <a:lstStyle/>
          <a:p>
            <a:pPr marL="449263" indent="-449263" algn="just" eaLnBrk="0" hangingPunct="0">
              <a:spcBef>
                <a:spcPct val="20000"/>
              </a:spcBef>
              <a:buClr>
                <a:schemeClr val="accent1"/>
              </a:buClr>
              <a:buFontTx/>
              <a:buAutoNum type="arabicPeriod" startAt="3"/>
            </a:pPr>
            <a:r>
              <a:rPr lang="pt-PT" sz="2400" b="1" dirty="0" smtClean="0"/>
              <a:t>Poder negocial dos clientes</a:t>
            </a:r>
            <a:r>
              <a:rPr lang="pt-PT" sz="2400" dirty="0" smtClean="0"/>
              <a:t> -	Quanto poder têm?</a:t>
            </a:r>
          </a:p>
          <a:p>
            <a:pPr marL="449263" indent="-449263" algn="just" eaLnBrk="0" hangingPunct="0">
              <a:spcBef>
                <a:spcPct val="20000"/>
              </a:spcBef>
              <a:buClr>
                <a:schemeClr val="accent1"/>
              </a:buClr>
              <a:buFontTx/>
              <a:buAutoNum type="arabicPeriod" startAt="3"/>
            </a:pPr>
            <a:endParaRPr lang="pt-PT" sz="800" dirty="0" smtClean="0"/>
          </a:p>
          <a:p>
            <a:pPr marL="457200" indent="-457200" algn="just" eaLnBrk="0" hangingPunct="0">
              <a:spcBef>
                <a:spcPct val="20000"/>
              </a:spcBef>
              <a:buClr>
                <a:schemeClr val="accent1"/>
              </a:buClr>
              <a:buAutoNum type="arabicPeriod" startAt="4"/>
            </a:pPr>
            <a:r>
              <a:rPr lang="pt-PT" sz="2400" b="1" dirty="0" smtClean="0"/>
              <a:t>Poder negocial dos fornecedores</a:t>
            </a:r>
            <a:r>
              <a:rPr lang="pt-PT" sz="2400" dirty="0" smtClean="0"/>
              <a:t> - Quanto poder têm?</a:t>
            </a:r>
          </a:p>
          <a:p>
            <a:pPr marL="457200" indent="-457200" algn="just" eaLnBrk="0" hangingPunct="0">
              <a:spcBef>
                <a:spcPct val="20000"/>
              </a:spcBef>
              <a:buClr>
                <a:schemeClr val="accent1"/>
              </a:buClr>
              <a:buAutoNum type="arabicPeriod" startAt="4"/>
            </a:pPr>
            <a:endParaRPr lang="pt-PT" sz="800" dirty="0" smtClean="0"/>
          </a:p>
          <a:p>
            <a:pPr marL="449263" indent="-449263" algn="just" eaLnBrk="0" hangingPunct="0">
              <a:spcBef>
                <a:spcPct val="20000"/>
              </a:spcBef>
              <a:buClr>
                <a:schemeClr val="accent1"/>
              </a:buClr>
            </a:pPr>
            <a:r>
              <a:rPr lang="pt-PT" sz="2400" dirty="0" smtClean="0">
                <a:solidFill>
                  <a:srgbClr val="92D050"/>
                </a:solidFill>
              </a:rPr>
              <a:t>5. </a:t>
            </a:r>
            <a:r>
              <a:rPr lang="pt-PT" sz="2400" b="1" dirty="0" smtClean="0"/>
              <a:t>Nível de concorrência</a:t>
            </a:r>
            <a:r>
              <a:rPr lang="pt-PT" sz="2400" dirty="0" smtClean="0"/>
              <a:t> - Quão intensa é a rivalidade entre os concorrentes da indústria?</a:t>
            </a:r>
            <a:endParaRPr lang="pt-PT"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normAutofit/>
          </a:bodyPr>
          <a:lstStyle/>
          <a:p>
            <a:pPr algn="ctr"/>
            <a:r>
              <a:rPr lang="en-US" dirty="0" err="1" smtClean="0"/>
              <a:t>Estratégias</a:t>
            </a:r>
            <a:r>
              <a:rPr lang="en-US" dirty="0" smtClean="0"/>
              <a:t> </a:t>
            </a:r>
            <a:r>
              <a:rPr lang="en-US" dirty="0" err="1" smtClean="0"/>
              <a:t>competitivas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8100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31</a:t>
            </a:fld>
            <a:endParaRPr lang="en-US" dirty="0"/>
          </a:p>
        </p:txBody>
      </p:sp>
      <p:sp>
        <p:nvSpPr>
          <p:cNvPr id="7" name="Rectangle 3"/>
          <p:cNvSpPr txBox="1">
            <a:spLocks/>
          </p:cNvSpPr>
          <p:nvPr/>
        </p:nvSpPr>
        <p:spPr bwMode="auto">
          <a:xfrm>
            <a:off x="457200" y="1905000"/>
            <a:ext cx="8229600" cy="4221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Liderança pelos custos </a:t>
            </a:r>
            <a:r>
              <a:rPr lang="pt-PT" sz="2400" dirty="0" smtClean="0"/>
              <a:t>– quando a organização decide competir </a:t>
            </a:r>
            <a:r>
              <a:rPr lang="pt-PT" sz="2400" u="sng" dirty="0" smtClean="0"/>
              <a:t>com base nos mais baixos custos</a:t>
            </a:r>
            <a:r>
              <a:rPr lang="pt-PT" sz="2400" dirty="0" smtClean="0"/>
              <a:t> da sua indústria (maior eficiência possível).</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Diferenciação</a:t>
            </a:r>
            <a:r>
              <a:rPr lang="pt-PT" sz="2400" dirty="0" smtClean="0"/>
              <a:t> - quando a organização decide competir com base na oferta de </a:t>
            </a:r>
            <a:r>
              <a:rPr lang="pt-PT" sz="2400" u="sng" dirty="0" smtClean="0"/>
              <a:t>produtos/serviços exclusivos</a:t>
            </a:r>
            <a:r>
              <a:rPr lang="pt-PT" sz="2400" dirty="0" smtClean="0"/>
              <a:t> e especialmente valorizados pelos clientes.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a:t>Nicho</a:t>
            </a:r>
            <a:r>
              <a:rPr lang="pt-PT" sz="2400" dirty="0"/>
              <a:t> — Focada num </a:t>
            </a:r>
            <a:r>
              <a:rPr lang="pt-PT" sz="2400" u="sng" dirty="0"/>
              <a:t>segmento específico/limitado do mercado</a:t>
            </a:r>
            <a:r>
              <a:rPr lang="pt-PT" sz="2400" dirty="0"/>
              <a:t> (poderá ser conseguida por uma liderança pelos custos, ou por diferenciação).</a:t>
            </a:r>
          </a:p>
          <a:p>
            <a:pPr marL="342900" indent="-342900" algn="just" eaLnBrk="0" hangingPunct="0">
              <a:spcBef>
                <a:spcPct val="20000"/>
              </a:spcBef>
              <a:buFont typeface="Arial" charset="0"/>
              <a:buChar char="•"/>
            </a:pPr>
            <a:endParaRPr lang="pt-PT"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normAutofit/>
          </a:bodyPr>
          <a:lstStyle/>
          <a:p>
            <a:pPr algn="ctr"/>
            <a:r>
              <a:rPr lang="en-US" dirty="0" err="1" smtClean="0"/>
              <a:t>Estratégias</a:t>
            </a:r>
            <a:r>
              <a:rPr lang="en-US" dirty="0" smtClean="0"/>
              <a:t> </a:t>
            </a:r>
            <a:r>
              <a:rPr lang="en-US" dirty="0" err="1" smtClean="0"/>
              <a:t>competitivas</a:t>
            </a:r>
            <a:r>
              <a:rPr lang="en-US" sz="3600" dirty="0" smtClean="0"/>
              <a:t> (cont.)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32</a:t>
            </a:fld>
            <a:endParaRPr lang="en-US" dirty="0"/>
          </a:p>
        </p:txBody>
      </p:sp>
      <p:sp>
        <p:nvSpPr>
          <p:cNvPr id="7" name="Rectangle 3"/>
          <p:cNvSpPr txBox="1">
            <a:spLocks/>
          </p:cNvSpPr>
          <p:nvPr/>
        </p:nvSpPr>
        <p:spPr bwMode="auto">
          <a:xfrm>
            <a:off x="457200" y="2209800"/>
            <a:ext cx="8229600" cy="375458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Imobilizadas no meio </a:t>
            </a:r>
            <a:r>
              <a:rPr lang="pt-PT" sz="2400" dirty="0" smtClean="0"/>
              <a:t>(</a:t>
            </a:r>
            <a:r>
              <a:rPr lang="pt-PT" sz="2400" i="1" dirty="0" err="1" smtClean="0"/>
              <a:t>Stuck</a:t>
            </a:r>
            <a:r>
              <a:rPr lang="pt-PT" sz="2400" i="1" dirty="0" smtClean="0"/>
              <a:t> in </a:t>
            </a:r>
            <a:r>
              <a:rPr lang="pt-PT" sz="2400" i="1" dirty="0" err="1" smtClean="0"/>
              <a:t>the</a:t>
            </a:r>
            <a:r>
              <a:rPr lang="pt-PT" sz="2400" i="1" dirty="0" smtClean="0"/>
              <a:t> </a:t>
            </a:r>
            <a:r>
              <a:rPr lang="pt-PT" sz="2400" i="1" dirty="0" err="1" smtClean="0"/>
              <a:t>middle</a:t>
            </a:r>
            <a:r>
              <a:rPr lang="pt-PT" sz="2400" i="1" dirty="0" smtClean="0"/>
              <a:t>)</a:t>
            </a:r>
          </a:p>
          <a:p>
            <a:pPr marL="361950" algn="just" eaLnBrk="0" hangingPunct="0">
              <a:spcBef>
                <a:spcPct val="20000"/>
              </a:spcBef>
            </a:pPr>
            <a:endParaRPr lang="pt-PT" sz="800" dirty="0" smtClean="0"/>
          </a:p>
          <a:p>
            <a:pPr marL="361950" algn="just" eaLnBrk="0" hangingPunct="0">
              <a:spcBef>
                <a:spcPct val="20000"/>
              </a:spcBef>
            </a:pPr>
            <a:r>
              <a:rPr lang="pt-PT" sz="2400" dirty="0" smtClean="0"/>
              <a:t>Quando os </a:t>
            </a:r>
            <a:r>
              <a:rPr lang="pt-PT" sz="2400" u="sng" dirty="0" smtClean="0"/>
              <a:t>custos são demasiado altos</a:t>
            </a:r>
            <a:r>
              <a:rPr lang="pt-PT" sz="2400" dirty="0" smtClean="0"/>
              <a:t>, para competir numa liderança pelos custos, e os </a:t>
            </a:r>
            <a:r>
              <a:rPr lang="pt-PT" sz="2400" u="sng" dirty="0" smtClean="0"/>
              <a:t>produtos/serviços não são suficientemente diferentes</a:t>
            </a:r>
            <a:r>
              <a:rPr lang="pt-PT" sz="2400" dirty="0" smtClean="0"/>
              <a:t>, para competir pela diferenciação.</a:t>
            </a:r>
            <a:endParaRPr lang="pt-PT"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algn="ctr"/>
            <a:r>
              <a:rPr lang="en-US" b="1" dirty="0" err="1" smtClean="0">
                <a:latin typeface="Calibri" pitchFamily="34" charset="0"/>
              </a:rPr>
              <a:t>Estratégias</a:t>
            </a:r>
            <a:r>
              <a:rPr lang="en-US" b="1" dirty="0" smtClean="0">
                <a:latin typeface="Calibri" pitchFamily="34" charset="0"/>
              </a:rPr>
              <a:t> </a:t>
            </a:r>
            <a:r>
              <a:rPr lang="en-US" b="1" dirty="0" err="1" smtClean="0">
                <a:latin typeface="Calibri" pitchFamily="34" charset="0"/>
              </a:rPr>
              <a:t>funcionais</a:t>
            </a:r>
            <a:endParaRPr lang="en-US" sz="3600" b="1" dirty="0" smtClean="0">
              <a:latin typeface="Calibri" pitchFamily="34" charset="0"/>
            </a:endParaRPr>
          </a:p>
        </p:txBody>
      </p:sp>
      <p:sp>
        <p:nvSpPr>
          <p:cNvPr id="6" name="Footer Placeholder 5"/>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33</a:t>
            </a:fld>
            <a:endParaRPr lang="en-US" dirty="0"/>
          </a:p>
        </p:txBody>
      </p:sp>
      <p:sp>
        <p:nvSpPr>
          <p:cNvPr id="8" name="Rectangle 3"/>
          <p:cNvSpPr txBox="1">
            <a:spLocks/>
          </p:cNvSpPr>
          <p:nvPr/>
        </p:nvSpPr>
        <p:spPr bwMode="auto">
          <a:xfrm>
            <a:off x="304800" y="2438400"/>
            <a:ext cx="8534400" cy="3687763"/>
          </a:xfrm>
          <a:prstGeom prst="rect">
            <a:avLst/>
          </a:prstGeom>
          <a:noFill/>
          <a:ln w="9525">
            <a:noFill/>
            <a:miter lim="800000"/>
            <a:headEnd/>
            <a:tailEnd/>
          </a:ln>
        </p:spPr>
        <p:txBody>
          <a:bodyPr/>
          <a:lstStyle/>
          <a:p>
            <a:pPr marL="723900" indent="-361950" eaLnBrk="0" hangingPunct="0">
              <a:spcBef>
                <a:spcPct val="20000"/>
              </a:spcBef>
              <a:buFont typeface="Arial" charset="0"/>
              <a:buChar char="•"/>
            </a:pPr>
            <a:r>
              <a:rPr lang="pt-PT" sz="3200" b="1" dirty="0" smtClean="0"/>
              <a:t>Estratégias Funcionais</a:t>
            </a:r>
          </a:p>
          <a:p>
            <a:pPr marL="342900" indent="-342900" eaLnBrk="0" hangingPunct="0">
              <a:spcBef>
                <a:spcPct val="20000"/>
              </a:spcBef>
              <a:buFont typeface="Arial" charset="0"/>
              <a:buChar char="•"/>
            </a:pPr>
            <a:endParaRPr lang="pt-PT" sz="800" b="1" dirty="0" smtClean="0"/>
          </a:p>
          <a:p>
            <a:pPr marL="723900" eaLnBrk="0" hangingPunct="0">
              <a:spcBef>
                <a:spcPct val="20000"/>
              </a:spcBef>
            </a:pPr>
            <a:r>
              <a:rPr lang="pt-PT" sz="2400" dirty="0" smtClean="0"/>
              <a:t>Estratégias usadas pelos vários departamentos para implementar a estratégia competitiva.</a:t>
            </a:r>
            <a:endParaRPr lang="pt-PT"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normAutofit fontScale="90000"/>
          </a:bodyPr>
          <a:lstStyle/>
          <a:p>
            <a:pPr algn="ctr"/>
            <a:r>
              <a:rPr lang="en-US" dirty="0" err="1" smtClean="0"/>
              <a:t>Tópicos</a:t>
            </a:r>
            <a:r>
              <a:rPr lang="en-US" dirty="0" smtClean="0"/>
              <a:t> </a:t>
            </a:r>
            <a:r>
              <a:rPr lang="en-US" dirty="0" err="1" smtClean="0"/>
              <a:t>atuais</a:t>
            </a:r>
            <a:r>
              <a:rPr lang="en-US" dirty="0" smtClean="0"/>
              <a:t> </a:t>
            </a:r>
            <a:r>
              <a:rPr lang="en-US" dirty="0" err="1" smtClean="0"/>
              <a:t>sobre</a:t>
            </a:r>
            <a:r>
              <a:rPr lang="en-US" dirty="0" smtClean="0"/>
              <a:t> a </a:t>
            </a:r>
            <a:r>
              <a:rPr lang="en-US" dirty="0" err="1" smtClean="0"/>
              <a:t>liderança</a:t>
            </a:r>
            <a:r>
              <a:rPr lang="en-US" dirty="0" smtClean="0"/>
              <a:t> </a:t>
            </a:r>
            <a:r>
              <a:rPr lang="en-US" dirty="0" err="1" smtClean="0"/>
              <a:t>estratégica</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34</a:t>
            </a:fld>
            <a:endParaRPr lang="en-US" dirty="0"/>
          </a:p>
        </p:txBody>
      </p:sp>
      <p:sp>
        <p:nvSpPr>
          <p:cNvPr id="7" name="Rectangle 3"/>
          <p:cNvSpPr txBox="1">
            <a:spLocks/>
          </p:cNvSpPr>
          <p:nvPr/>
        </p:nvSpPr>
        <p:spPr bwMode="auto">
          <a:xfrm>
            <a:off x="457200" y="2057400"/>
            <a:ext cx="8229600" cy="4068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Liderança Estratégica</a:t>
            </a:r>
          </a:p>
          <a:p>
            <a:pPr marL="342900" indent="-342900" algn="just" eaLnBrk="0" hangingPunct="0">
              <a:spcBef>
                <a:spcPct val="20000"/>
              </a:spcBef>
              <a:buFont typeface="Arial" charset="0"/>
              <a:buChar char="•"/>
            </a:pPr>
            <a:endParaRPr lang="pt-PT" sz="800" b="1" dirty="0"/>
          </a:p>
          <a:p>
            <a:pPr marL="361950" algn="just" eaLnBrk="0" hangingPunct="0">
              <a:spcBef>
                <a:spcPct val="20000"/>
              </a:spcBef>
            </a:pPr>
            <a:r>
              <a:rPr lang="pt-PT" sz="2400" dirty="0" smtClean="0"/>
              <a:t>A capacidade de antecipar, prever, manter flexibilidade, pensar estrategicamente e trabalhar com outros na organização, para provocar mudanças que irão criar valor para a organização.</a:t>
            </a:r>
          </a:p>
          <a:p>
            <a:pPr marL="342900" indent="-342900" algn="just" eaLnBrk="0" hangingPunct="0">
              <a:spcBef>
                <a:spcPct val="20000"/>
              </a:spcBef>
              <a:buFont typeface="Arial" charset="0"/>
              <a:buChar char="•"/>
            </a:pPr>
            <a:endParaRPr lang="pt-PT" sz="2400" dirty="0" smtClean="0"/>
          </a:p>
          <a:p>
            <a:pPr indent="363538" algn="just" eaLnBrk="0" hangingPunct="0">
              <a:spcBef>
                <a:spcPct val="20000"/>
              </a:spcBef>
            </a:pPr>
            <a:r>
              <a:rPr lang="pt-PT" sz="2400" dirty="0" smtClean="0"/>
              <a:t>…</a:t>
            </a:r>
            <a:r>
              <a:rPr lang="pt-PT" sz="2400" i="1" dirty="0" smtClean="0"/>
              <a:t>Para estar sempre um passo à frente.</a:t>
            </a:r>
            <a:endParaRPr lang="pt-PT" sz="24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9-4</a:t>
            </a:r>
            <a:br>
              <a:rPr lang="en-US" sz="3600" dirty="0" smtClean="0"/>
            </a:br>
            <a:r>
              <a:rPr lang="en-US" dirty="0" err="1" smtClean="0"/>
              <a:t>liderança</a:t>
            </a:r>
            <a:r>
              <a:rPr lang="en-US" dirty="0" smtClean="0"/>
              <a:t> </a:t>
            </a:r>
            <a:r>
              <a:rPr lang="en-US" dirty="0" err="1" smtClean="0"/>
              <a:t>estratégica</a:t>
            </a:r>
            <a:r>
              <a:rPr lang="en-US" dirty="0" smtClean="0"/>
              <a:t> </a:t>
            </a:r>
            <a:r>
              <a:rPr lang="en-US" dirty="0" err="1" smtClean="0"/>
              <a:t>eficaz</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35</a:t>
            </a:fld>
            <a:endParaRPr lang="en-US" dirty="0"/>
          </a:p>
        </p:txBody>
      </p:sp>
      <p:pic>
        <p:nvPicPr>
          <p:cNvPr id="2" name="Picture 1"/>
          <p:cNvPicPr>
            <a:picLocks noChangeAspect="1"/>
          </p:cNvPicPr>
          <p:nvPr/>
        </p:nvPicPr>
        <p:blipFill>
          <a:blip r:embed="rId3"/>
          <a:stretch>
            <a:fillRect/>
          </a:stretch>
        </p:blipFill>
        <p:spPr>
          <a:xfrm>
            <a:off x="0" y="1524000"/>
            <a:ext cx="9144000" cy="440408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36</a:t>
            </a:fld>
            <a:endParaRPr lang="en-US"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Tópicos</a:t>
            </a:r>
            <a:r>
              <a:rPr lang="en-US" dirty="0" smtClean="0"/>
              <a:t> </a:t>
            </a:r>
            <a:r>
              <a:rPr lang="en-US" dirty="0" err="1" smtClean="0"/>
              <a:t>atuais</a:t>
            </a:r>
            <a:r>
              <a:rPr lang="en-US" dirty="0" smtClean="0"/>
              <a:t> </a:t>
            </a:r>
            <a:r>
              <a:rPr lang="en-US" dirty="0" err="1" smtClean="0"/>
              <a:t>sobre</a:t>
            </a:r>
            <a:r>
              <a:rPr lang="en-US" dirty="0" smtClean="0"/>
              <a:t> a </a:t>
            </a:r>
            <a:r>
              <a:rPr lang="en-US" dirty="0" err="1" smtClean="0"/>
              <a:t>liderança</a:t>
            </a:r>
            <a:r>
              <a:rPr lang="en-US" dirty="0" smtClean="0"/>
              <a:t> </a:t>
            </a:r>
            <a:r>
              <a:rPr lang="en-US" dirty="0" err="1" smtClean="0"/>
              <a:t>estratégica</a:t>
            </a:r>
            <a:r>
              <a:rPr lang="en-US" dirty="0" smtClean="0"/>
              <a:t> (Cont.)</a:t>
            </a:r>
            <a:endParaRPr lang="en-US" sz="3600" dirty="0" smtClean="0">
              <a:latin typeface="Calibri" pitchFamily="34" charset="0"/>
            </a:endParaRPr>
          </a:p>
        </p:txBody>
      </p:sp>
      <p:sp>
        <p:nvSpPr>
          <p:cNvPr id="10" name="Rectangle 3"/>
          <p:cNvSpPr txBox="1">
            <a:spLocks/>
          </p:cNvSpPr>
          <p:nvPr/>
        </p:nvSpPr>
        <p:spPr bwMode="auto">
          <a:xfrm>
            <a:off x="457200" y="2438400"/>
            <a:ext cx="8229600" cy="3687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Flexibilidade Estratégica</a:t>
            </a:r>
          </a:p>
          <a:p>
            <a:pPr marL="342900" indent="-342900" algn="just" eaLnBrk="0" hangingPunct="0">
              <a:spcBef>
                <a:spcPct val="20000"/>
              </a:spcBef>
              <a:buFont typeface="Arial" charset="0"/>
              <a:buChar char="•"/>
            </a:pPr>
            <a:endParaRPr lang="pt-PT" sz="800" b="1" dirty="0" smtClean="0"/>
          </a:p>
          <a:p>
            <a:pPr marL="361950" algn="just" eaLnBrk="0" hangingPunct="0">
              <a:spcBef>
                <a:spcPct val="20000"/>
              </a:spcBef>
            </a:pPr>
            <a:r>
              <a:rPr lang="pt-PT" sz="2400" dirty="0" smtClean="0"/>
              <a:t>A capacidade para reconhecer as grandes mudanças externas, para rapidamente alocar e </a:t>
            </a:r>
            <a:r>
              <a:rPr lang="pt-PT" sz="2400" dirty="0" smtClean="0"/>
              <a:t>realocar </a:t>
            </a:r>
            <a:r>
              <a:rPr lang="pt-PT" sz="2400" dirty="0" smtClean="0"/>
              <a:t>recursos e para adaptar ou reformular as decisões estratégicas (quando estas não forem as mais apropriadas).</a:t>
            </a:r>
            <a:endParaRPr lang="pt-PT"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9-5 </a:t>
            </a:r>
            <a:br>
              <a:rPr lang="en-US" sz="3600" dirty="0" smtClean="0"/>
            </a:br>
            <a:r>
              <a:rPr lang="en-US" sz="3100" dirty="0" err="1" smtClean="0"/>
              <a:t>Desenvolver</a:t>
            </a:r>
            <a:r>
              <a:rPr lang="en-US" sz="3100" dirty="0" smtClean="0"/>
              <a:t> a </a:t>
            </a:r>
            <a:r>
              <a:rPr lang="en-US" sz="3100" dirty="0" err="1" smtClean="0"/>
              <a:t>flexibilidade</a:t>
            </a:r>
            <a:r>
              <a:rPr lang="en-US" sz="3100" dirty="0" smtClean="0"/>
              <a:t> </a:t>
            </a:r>
            <a:r>
              <a:rPr lang="en-US" sz="3100" dirty="0" err="1" smtClean="0"/>
              <a:t>estratégica</a:t>
            </a:r>
            <a:endParaRPr lang="en-US" sz="3100" dirty="0" smtClean="0">
              <a:latin typeface="Calibri" pitchFamily="34" charset="0"/>
            </a:endParaRPr>
          </a:p>
        </p:txBody>
      </p:sp>
      <p:sp>
        <p:nvSpPr>
          <p:cNvPr id="6" name="Footer Placeholder 5"/>
          <p:cNvSpPr>
            <a:spLocks noGrp="1"/>
          </p:cNvSpPr>
          <p:nvPr>
            <p:ph type="ftr" sz="quarter" idx="11"/>
          </p:nvPr>
        </p:nvSpPr>
        <p:spPr>
          <a:xfrm>
            <a:off x="228600" y="6416675"/>
            <a:ext cx="3505200" cy="365125"/>
          </a:xfrm>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37</a:t>
            </a:fld>
            <a:endParaRPr lang="en-US" dirty="0"/>
          </a:p>
        </p:txBody>
      </p:sp>
      <p:pic>
        <p:nvPicPr>
          <p:cNvPr id="93187" name="Picture 2"/>
          <p:cNvPicPr>
            <a:picLocks noChangeAspect="1" noChangeArrowheads="1"/>
          </p:cNvPicPr>
          <p:nvPr/>
        </p:nvPicPr>
        <p:blipFill>
          <a:blip r:embed="rId3" cstate="print"/>
          <a:srcRect/>
          <a:stretch>
            <a:fillRect/>
          </a:stretch>
        </p:blipFill>
        <p:spPr bwMode="auto">
          <a:xfrm>
            <a:off x="313531" y="1951037"/>
            <a:ext cx="8516938" cy="382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normAutofit fontScale="90000"/>
          </a:bodyPr>
          <a:lstStyle/>
          <a:p>
            <a:pPr algn="ctr"/>
            <a:r>
              <a:rPr lang="en-US" sz="3600" dirty="0" err="1" smtClean="0"/>
              <a:t>Estratégias</a:t>
            </a:r>
            <a:r>
              <a:rPr lang="en-US" sz="3600" dirty="0" smtClean="0"/>
              <a:t> </a:t>
            </a:r>
            <a:r>
              <a:rPr lang="en-US" sz="3600" dirty="0" err="1" smtClean="0"/>
              <a:t>organizacionais</a:t>
            </a:r>
            <a:r>
              <a:rPr lang="en-US" sz="3600" dirty="0" smtClean="0"/>
              <a:t> </a:t>
            </a:r>
            <a:r>
              <a:rPr lang="en-US" sz="3600" dirty="0" err="1" smtClean="0"/>
              <a:t>Importantes</a:t>
            </a:r>
            <a:r>
              <a:rPr lang="en-US" sz="3600" dirty="0" smtClean="0"/>
              <a:t> no </a:t>
            </a:r>
            <a:r>
              <a:rPr lang="en-US" sz="3600" dirty="0" err="1" smtClean="0"/>
              <a:t>ambiente</a:t>
            </a:r>
            <a:r>
              <a:rPr lang="en-US" sz="3600" dirty="0" smtClean="0"/>
              <a:t> </a:t>
            </a:r>
            <a:r>
              <a:rPr lang="en-US" sz="3600" dirty="0" err="1" smtClean="0"/>
              <a:t>atual</a:t>
            </a:r>
            <a:endParaRPr lang="en-US" sz="3600" dirty="0" smtClean="0">
              <a:latin typeface="Calibri" pitchFamily="34" charset="0"/>
            </a:endParaRPr>
          </a:p>
        </p:txBody>
      </p:sp>
      <p:sp>
        <p:nvSpPr>
          <p:cNvPr id="5" name="Footer Placeholder 4"/>
          <p:cNvSpPr>
            <a:spLocks noGrp="1"/>
          </p:cNvSpPr>
          <p:nvPr>
            <p:ph type="ftr" sz="quarter" idx="11"/>
          </p:nvPr>
        </p:nvSpPr>
        <p:spPr>
          <a:xfrm>
            <a:off x="0" y="6492875"/>
            <a:ext cx="3962400" cy="2127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38</a:t>
            </a:fld>
            <a:endParaRPr lang="en-US" dirty="0"/>
          </a:p>
        </p:txBody>
      </p:sp>
      <p:sp>
        <p:nvSpPr>
          <p:cNvPr id="7" name="Rectangle 3"/>
          <p:cNvSpPr txBox="1">
            <a:spLocks/>
          </p:cNvSpPr>
          <p:nvPr/>
        </p:nvSpPr>
        <p:spPr bwMode="auto">
          <a:xfrm>
            <a:off x="457200" y="1676400"/>
            <a:ext cx="8229600" cy="4267201"/>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Estratégias e-Business</a:t>
            </a:r>
          </a:p>
          <a:p>
            <a:pPr marL="342900" indent="-342900" algn="just" eaLnBrk="0" hangingPunct="0">
              <a:spcBef>
                <a:spcPct val="20000"/>
              </a:spcBef>
              <a:buFont typeface="Arial" charset="0"/>
              <a:buChar char="•"/>
            </a:pPr>
            <a:endParaRPr lang="pt-PT" sz="800" b="1" dirty="0" smtClean="0"/>
          </a:p>
          <a:p>
            <a:pPr marL="742950" lvl="1" indent="-285750" algn="just" eaLnBrk="0" hangingPunct="0">
              <a:spcBef>
                <a:spcPct val="20000"/>
              </a:spcBef>
              <a:buFont typeface="Arial" charset="0"/>
              <a:buChar char="–"/>
            </a:pPr>
            <a:r>
              <a:rPr lang="pt-PT" sz="2400" u="sng" dirty="0" smtClean="0"/>
              <a:t>Liderança pelos custos</a:t>
            </a:r>
            <a:r>
              <a:rPr lang="pt-PT" sz="2400" dirty="0" smtClean="0"/>
              <a:t> – reduzir os custos através de actividades on-line: </a:t>
            </a:r>
            <a:r>
              <a:rPr lang="pt-PT" sz="2000" dirty="0" smtClean="0"/>
              <a:t>recrutamento, negociação, processamento de encomendas, </a:t>
            </a:r>
            <a:r>
              <a:rPr lang="pt-PT" sz="2000" dirty="0" err="1" smtClean="0"/>
              <a:t>control</a:t>
            </a:r>
            <a:r>
              <a:rPr lang="pt-PT" sz="2000" dirty="0" smtClean="0"/>
              <a:t> de stocks, etc.</a:t>
            </a:r>
          </a:p>
          <a:p>
            <a:pPr marL="742950" lvl="1" indent="-285750" algn="just" eaLnBrk="0" hangingPunct="0">
              <a:spcBef>
                <a:spcPct val="20000"/>
              </a:spcBef>
              <a:buFont typeface="Arial" charset="0"/>
              <a:buChar char="–"/>
            </a:pPr>
            <a:r>
              <a:rPr lang="pt-PT" sz="2400" u="sng" dirty="0" smtClean="0"/>
              <a:t>Diferenciação</a:t>
            </a:r>
            <a:r>
              <a:rPr lang="pt-PT" sz="2400" dirty="0" smtClean="0"/>
              <a:t> – Procurar a exclusividade através de sistemas de informação baseados na Internet: </a:t>
            </a:r>
            <a:r>
              <a:rPr lang="pt-PT" sz="2000" dirty="0" smtClean="0"/>
              <a:t>encomendas online e apoio ao cliente, etc.</a:t>
            </a:r>
          </a:p>
          <a:p>
            <a:pPr marL="742950" lvl="1" indent="-285750" algn="just" eaLnBrk="0" hangingPunct="0">
              <a:spcBef>
                <a:spcPct val="20000"/>
              </a:spcBef>
              <a:buFont typeface="Arial" charset="0"/>
              <a:buChar char="–"/>
            </a:pPr>
            <a:r>
              <a:rPr lang="pt-PT" sz="2400" u="sng" dirty="0" smtClean="0"/>
              <a:t>Nicho</a:t>
            </a:r>
            <a:r>
              <a:rPr lang="pt-PT" sz="2400" dirty="0" smtClean="0"/>
              <a:t> – Conhecer e ser reconhecido nesse segmento do mercado através de: </a:t>
            </a:r>
            <a:r>
              <a:rPr lang="pt-PT" sz="2000" dirty="0" err="1" smtClean="0"/>
              <a:t>forum</a:t>
            </a:r>
            <a:r>
              <a:rPr lang="pt-PT" sz="2000" dirty="0" smtClean="0"/>
              <a:t>(</a:t>
            </a:r>
            <a:r>
              <a:rPr lang="pt-PT" sz="2000" dirty="0" err="1" smtClean="0"/>
              <a:t>ra</a:t>
            </a:r>
            <a:r>
              <a:rPr lang="pt-PT" sz="2000" dirty="0" smtClean="0"/>
              <a:t>) na internet, </a:t>
            </a:r>
            <a:r>
              <a:rPr lang="pt-PT" sz="2000" i="1" dirty="0" smtClean="0"/>
              <a:t>chat </a:t>
            </a:r>
            <a:r>
              <a:rPr lang="pt-PT" sz="2000" i="1" dirty="0" err="1" smtClean="0"/>
              <a:t>rooms</a:t>
            </a:r>
            <a:r>
              <a:rPr lang="pt-PT" sz="2000" dirty="0" smtClean="0"/>
              <a:t>, páginas na internet, etc.</a:t>
            </a:r>
          </a:p>
          <a:p>
            <a:pPr marL="742950" lvl="1" indent="-285750" algn="just" eaLnBrk="0" hangingPunct="0">
              <a:spcBef>
                <a:spcPct val="20000"/>
              </a:spcBef>
              <a:buFont typeface="Arial" charset="0"/>
              <a:buChar char="–"/>
            </a:pPr>
            <a:endParaRPr lang="pt-PT"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39</a:t>
            </a:fld>
            <a:endParaRPr lang="en-US"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sz="3600" dirty="0" err="1" smtClean="0"/>
              <a:t>Estratégias</a:t>
            </a:r>
            <a:r>
              <a:rPr lang="en-US" sz="3600" dirty="0" smtClean="0"/>
              <a:t> </a:t>
            </a:r>
            <a:r>
              <a:rPr lang="en-US" sz="3600" dirty="0" err="1" smtClean="0"/>
              <a:t>organizacionais</a:t>
            </a:r>
            <a:r>
              <a:rPr lang="en-US" sz="3600" dirty="0" smtClean="0"/>
              <a:t> </a:t>
            </a:r>
            <a:r>
              <a:rPr lang="en-US" sz="3600" dirty="0" err="1" smtClean="0"/>
              <a:t>Importantes</a:t>
            </a:r>
            <a:r>
              <a:rPr lang="en-US" sz="3600" dirty="0" smtClean="0"/>
              <a:t> no </a:t>
            </a:r>
            <a:r>
              <a:rPr lang="en-US" sz="3600" dirty="0" err="1" smtClean="0"/>
              <a:t>ambiente</a:t>
            </a:r>
            <a:r>
              <a:rPr lang="en-US" sz="3600" dirty="0" smtClean="0"/>
              <a:t> </a:t>
            </a:r>
            <a:r>
              <a:rPr lang="en-US" sz="3600" dirty="0" err="1" smtClean="0"/>
              <a:t>atual</a:t>
            </a:r>
            <a:r>
              <a:rPr lang="en-US" sz="3600" dirty="0" smtClean="0"/>
              <a:t> (Cont.)</a:t>
            </a:r>
            <a:endParaRPr lang="en-US" sz="3600" dirty="0" smtClean="0">
              <a:latin typeface="Calibri" pitchFamily="34" charset="0"/>
            </a:endParaRPr>
          </a:p>
        </p:txBody>
      </p:sp>
      <p:sp>
        <p:nvSpPr>
          <p:cNvPr id="9" name="Rectangle 3"/>
          <p:cNvSpPr txBox="1">
            <a:spLocks/>
          </p:cNvSpPr>
          <p:nvPr/>
        </p:nvSpPr>
        <p:spPr bwMode="auto">
          <a:xfrm>
            <a:off x="457200" y="1905000"/>
            <a:ext cx="8229600" cy="4221163"/>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pt-PT" sz="2400" b="1" dirty="0" smtClean="0"/>
              <a:t>Estratégias de serviço ao cliente </a:t>
            </a:r>
          </a:p>
          <a:p>
            <a:pPr algn="just">
              <a:defRPr/>
            </a:pPr>
            <a:endParaRPr lang="pt-PT" sz="800" dirty="0" smtClean="0"/>
          </a:p>
          <a:p>
            <a:pPr marL="361950" indent="0" algn="just">
              <a:buNone/>
              <a:defRPr/>
            </a:pPr>
            <a:r>
              <a:rPr lang="pt-PT" sz="2400" dirty="0" smtClean="0"/>
              <a:t>Para promover a excelência no serviço ao cliente são necessárias </a:t>
            </a:r>
            <a:r>
              <a:rPr lang="pt-PT" sz="2400" u="sng" dirty="0" smtClean="0"/>
              <a:t>estratégias que criem um ambiente interno apropriado</a:t>
            </a:r>
            <a:r>
              <a:rPr lang="pt-PT" sz="2400" dirty="0" smtClean="0"/>
              <a:t>. </a:t>
            </a:r>
          </a:p>
          <a:p>
            <a:pPr marL="361950" indent="0" algn="just">
              <a:buNone/>
              <a:defRPr/>
            </a:pPr>
            <a:endParaRPr lang="pt-PT" sz="800" dirty="0" smtClean="0"/>
          </a:p>
          <a:p>
            <a:pPr marL="361950" indent="-361950" algn="just">
              <a:defRPr/>
            </a:pPr>
            <a:r>
              <a:rPr lang="pt-PT" sz="2400" b="1" dirty="0"/>
              <a:t>Estratégias de Inovação</a:t>
            </a:r>
          </a:p>
          <a:p>
            <a:pPr marL="361950" indent="0" algn="just">
              <a:buNone/>
              <a:defRPr/>
            </a:pPr>
            <a:endParaRPr lang="pt-PT" sz="800" dirty="0" smtClean="0"/>
          </a:p>
          <a:p>
            <a:pPr lvl="1" algn="just">
              <a:defRPr/>
            </a:pPr>
            <a:r>
              <a:rPr lang="pt-PT" sz="2400" b="1" dirty="0" smtClean="0"/>
              <a:t>Ser o primeiro </a:t>
            </a:r>
            <a:r>
              <a:rPr lang="pt-PT" sz="2400" i="1" dirty="0" smtClean="0"/>
              <a:t>(</a:t>
            </a:r>
            <a:r>
              <a:rPr lang="pt-PT" sz="2400" i="1" dirty="0" err="1" smtClean="0"/>
              <a:t>First</a:t>
            </a:r>
            <a:r>
              <a:rPr lang="pt-PT" sz="2400" i="1" dirty="0" smtClean="0"/>
              <a:t> Mover) </a:t>
            </a:r>
            <a:r>
              <a:rPr lang="pt-PT" sz="2400" dirty="0" smtClean="0"/>
              <a:t>– organizações que lideram a introdução dos novos produtos, serviços ou processos no mercado.</a:t>
            </a:r>
          </a:p>
          <a:p>
            <a:pPr marL="457200" lvl="1" indent="0" algn="just">
              <a:buFont typeface="Arial" pitchFamily="34" charset="0"/>
              <a:buNone/>
              <a:defRPr/>
            </a:pPr>
            <a:endParaRPr lang="pt-PT"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Porque</a:t>
            </a:r>
            <a:r>
              <a:rPr lang="en-US" dirty="0" smtClean="0"/>
              <a:t> é que a Gestão </a:t>
            </a:r>
            <a:r>
              <a:rPr lang="en-US" dirty="0" err="1" smtClean="0"/>
              <a:t>estratégica</a:t>
            </a:r>
            <a:r>
              <a:rPr lang="en-US" dirty="0" smtClean="0"/>
              <a:t> é </a:t>
            </a:r>
            <a:r>
              <a:rPr lang="en-US" dirty="0" err="1" smtClean="0"/>
              <a:t>importante</a:t>
            </a:r>
            <a:r>
              <a:rPr lang="en-US" dirty="0" smtClean="0"/>
              <a:t>?</a:t>
            </a:r>
            <a:endParaRPr lang="en-US" dirty="0"/>
          </a:p>
        </p:txBody>
      </p:sp>
      <p:sp>
        <p:nvSpPr>
          <p:cNvPr id="4" name="Footer Placeholder 3"/>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4</a:t>
            </a:fld>
            <a:endParaRPr lang="en-US" dirty="0"/>
          </a:p>
        </p:txBody>
      </p:sp>
      <p:sp>
        <p:nvSpPr>
          <p:cNvPr id="7" name="Rectangle 3"/>
          <p:cNvSpPr txBox="1">
            <a:spLocks/>
          </p:cNvSpPr>
          <p:nvPr/>
        </p:nvSpPr>
        <p:spPr bwMode="auto">
          <a:xfrm>
            <a:off x="435429" y="2057400"/>
            <a:ext cx="8229600" cy="4144963"/>
          </a:xfrm>
          <a:prstGeom prst="rect">
            <a:avLst/>
          </a:prstGeom>
          <a:noFill/>
          <a:ln w="9525">
            <a:noFill/>
            <a:miter lim="800000"/>
            <a:headEnd/>
            <a:tailEnd/>
          </a:ln>
        </p:spPr>
        <p:txBody>
          <a:bodyPr/>
          <a:lstStyle/>
          <a:p>
            <a:pPr marL="461963" indent="-461963" algn="just" eaLnBrk="0" hangingPunct="0">
              <a:spcBef>
                <a:spcPct val="50000"/>
              </a:spcBef>
              <a:buFontTx/>
              <a:buAutoNum type="arabicPeriod"/>
            </a:pPr>
            <a:r>
              <a:rPr lang="pt-PT" sz="2400" dirty="0" smtClean="0"/>
              <a:t>Porque resulta num melhor desempenho organizacional.</a:t>
            </a:r>
          </a:p>
          <a:p>
            <a:pPr marL="461963" indent="-461963" algn="just" eaLnBrk="0" hangingPunct="0">
              <a:spcBef>
                <a:spcPct val="50000"/>
              </a:spcBef>
              <a:buFontTx/>
              <a:buAutoNum type="arabicPeriod"/>
            </a:pPr>
            <a:endParaRPr lang="pt-PT" sz="800" dirty="0" smtClean="0"/>
          </a:p>
          <a:p>
            <a:pPr marL="461963" indent="-461963" algn="just" eaLnBrk="0" hangingPunct="0">
              <a:spcBef>
                <a:spcPct val="50000"/>
              </a:spcBef>
              <a:buFontTx/>
              <a:buAutoNum type="arabicPeriod"/>
            </a:pPr>
            <a:r>
              <a:rPr lang="pt-PT" sz="2400" dirty="0" smtClean="0"/>
              <a:t>Porque força os gestores a examinarem e a adaptarem-se às mudanças no meio-ambiente da organização.</a:t>
            </a:r>
          </a:p>
          <a:p>
            <a:pPr marL="461963" indent="-461963" algn="just" eaLnBrk="0" hangingPunct="0">
              <a:spcBef>
                <a:spcPct val="50000"/>
              </a:spcBef>
              <a:buFontTx/>
              <a:buAutoNum type="arabicPeriod"/>
            </a:pPr>
            <a:endParaRPr lang="pt-PT" sz="800" dirty="0" smtClean="0"/>
          </a:p>
          <a:p>
            <a:pPr marL="461963" indent="-461963" algn="just" eaLnBrk="0" hangingPunct="0">
              <a:spcBef>
                <a:spcPct val="50000"/>
              </a:spcBef>
              <a:buFontTx/>
              <a:buAutoNum type="arabicPeriod"/>
            </a:pPr>
            <a:r>
              <a:rPr lang="pt-PT" sz="2400" dirty="0" smtClean="0"/>
              <a:t>Porque implica a coordenação das diversas unidades organizacionais, que assim são orientadas para se adaptarem aos objetivos organizacionais.</a:t>
            </a:r>
            <a:endParaRPr lang="pt-PT"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normAutofit fontScale="90000"/>
          </a:bodyPr>
          <a:lstStyle/>
          <a:p>
            <a:pPr algn="ctr"/>
            <a:r>
              <a:rPr lang="en-US" sz="3200" dirty="0" err="1" smtClean="0"/>
              <a:t>figura</a:t>
            </a:r>
            <a:r>
              <a:rPr lang="en-US" sz="3200" dirty="0" smtClean="0"/>
              <a:t> 9-6</a:t>
            </a:r>
            <a:br>
              <a:rPr lang="en-US" sz="3200" dirty="0" smtClean="0"/>
            </a:br>
            <a:r>
              <a:rPr lang="en-US" sz="3100" dirty="0" err="1" smtClean="0"/>
              <a:t>vantagens</a:t>
            </a:r>
            <a:r>
              <a:rPr lang="en-US" sz="3100" dirty="0" smtClean="0"/>
              <a:t> e </a:t>
            </a:r>
            <a:r>
              <a:rPr lang="en-US" sz="3100" dirty="0" err="1" smtClean="0"/>
              <a:t>desvantagens</a:t>
            </a:r>
            <a:r>
              <a:rPr lang="en-US" sz="3100" dirty="0" smtClean="0"/>
              <a:t> de </a:t>
            </a:r>
            <a:r>
              <a:rPr lang="en-US" sz="3100" dirty="0" err="1" smtClean="0"/>
              <a:t>ser</a:t>
            </a:r>
            <a:r>
              <a:rPr lang="en-US" sz="3100" dirty="0" smtClean="0"/>
              <a:t> o </a:t>
            </a:r>
            <a:r>
              <a:rPr lang="en-US" sz="3100" dirty="0" err="1" smtClean="0"/>
              <a:t>primeiro</a:t>
            </a:r>
            <a:r>
              <a:rPr lang="en-US" sz="3100" dirty="0" smtClean="0"/>
              <a:t> (</a:t>
            </a:r>
            <a:r>
              <a:rPr lang="en-US" sz="3100" i="1" dirty="0" smtClean="0"/>
              <a:t>first mover</a:t>
            </a:r>
            <a:r>
              <a:rPr lang="en-US" sz="3100" dirty="0" smtClean="0"/>
              <a:t>)</a:t>
            </a:r>
            <a:endParaRPr lang="en-US" sz="3100" dirty="0" smtClean="0">
              <a:latin typeface="Calibri" pitchFamily="34" charset="0"/>
            </a:endParaRPr>
          </a:p>
        </p:txBody>
      </p:sp>
      <p:sp>
        <p:nvSpPr>
          <p:cNvPr id="6" name="Footer Placeholder 5"/>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40</a:t>
            </a:fld>
            <a:endParaRPr lang="en-US" dirty="0"/>
          </a:p>
        </p:txBody>
      </p:sp>
      <p:sp>
        <p:nvSpPr>
          <p:cNvPr id="99330"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3" name="Picture 2"/>
          <p:cNvPicPr>
            <a:picLocks noChangeAspect="1"/>
          </p:cNvPicPr>
          <p:nvPr/>
        </p:nvPicPr>
        <p:blipFill>
          <a:blip r:embed="rId3"/>
          <a:stretch>
            <a:fillRect/>
          </a:stretch>
        </p:blipFill>
        <p:spPr>
          <a:xfrm>
            <a:off x="0" y="1676400"/>
            <a:ext cx="9144000" cy="4958597"/>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400800"/>
            <a:ext cx="457200" cy="365125"/>
          </a:xfrm>
        </p:spPr>
        <p:txBody>
          <a:bodyPr/>
          <a:lstStyle/>
          <a:p>
            <a:r>
              <a:rPr lang="en-US" dirty="0"/>
              <a:t>9</a:t>
            </a:r>
            <a:r>
              <a:rPr lang="en-US" dirty="0" smtClean="0"/>
              <a:t> - 47</a:t>
            </a:r>
            <a:endParaRPr lang="en-US" dirty="0"/>
          </a:p>
        </p:txBody>
      </p:sp>
      <p:sp>
        <p:nvSpPr>
          <p:cNvPr id="7" name="Footer Placeholder 1"/>
          <p:cNvSpPr>
            <a:spLocks noGrp="1"/>
          </p:cNvSpPr>
          <p:nvPr>
            <p:ph type="ftr" sz="quarter" idx="11"/>
          </p:nvPr>
        </p:nvSpPr>
        <p:spPr>
          <a:xfrm>
            <a:off x="228600" y="64008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a:bodyPr>
          <a:lstStyle/>
          <a:p>
            <a:pPr algn="ctr"/>
            <a:r>
              <a:rPr lang="en-US" sz="3600" dirty="0" err="1" smtClean="0"/>
              <a:t>Processo</a:t>
            </a:r>
            <a:r>
              <a:rPr lang="en-US" sz="3600" dirty="0" smtClean="0"/>
              <a:t> de Gestão </a:t>
            </a:r>
            <a:r>
              <a:rPr lang="en-US" sz="3600" dirty="0" err="1" smtClean="0"/>
              <a:t>estratégica</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5</a:t>
            </a:fld>
            <a:endParaRPr lang="en-US" dirty="0"/>
          </a:p>
        </p:txBody>
      </p:sp>
      <p:sp>
        <p:nvSpPr>
          <p:cNvPr id="8" name="Rectangle 3"/>
          <p:cNvSpPr txBox="1">
            <a:spLocks/>
          </p:cNvSpPr>
          <p:nvPr/>
        </p:nvSpPr>
        <p:spPr bwMode="auto">
          <a:xfrm>
            <a:off x="457200" y="2286000"/>
            <a:ext cx="8229600" cy="3840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Processo de Gestão Estratégica</a:t>
            </a:r>
          </a:p>
          <a:p>
            <a:pPr algn="just" eaLnBrk="0" hangingPunct="0">
              <a:spcBef>
                <a:spcPct val="20000"/>
              </a:spcBef>
            </a:pPr>
            <a:endParaRPr lang="pt-PT" sz="800" b="1" dirty="0"/>
          </a:p>
          <a:p>
            <a:pPr marL="361950" algn="just" eaLnBrk="0" hangingPunct="0">
              <a:spcBef>
                <a:spcPct val="20000"/>
              </a:spcBef>
            </a:pPr>
            <a:r>
              <a:rPr lang="pt-PT" sz="2400" dirty="0" smtClean="0"/>
              <a:t>Um processo de seis etapas que compreende o planeamento estratégico, a implementação e a avaliação.</a:t>
            </a:r>
            <a:endParaRPr lang="pt-PT"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9-1</a:t>
            </a:r>
            <a:br>
              <a:rPr lang="en-US" sz="3600" dirty="0" smtClean="0"/>
            </a:br>
            <a:r>
              <a:rPr lang="en-US" sz="3600" dirty="0" err="1" smtClean="0"/>
              <a:t>Processo</a:t>
            </a:r>
            <a:r>
              <a:rPr lang="en-US" sz="3600" dirty="0" smtClean="0"/>
              <a:t> de Gestão </a:t>
            </a:r>
            <a:r>
              <a:rPr lang="en-US" sz="3600" dirty="0" err="1" smtClean="0"/>
              <a:t>estratégica</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505200" cy="365125"/>
          </a:xfrm>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6</a:t>
            </a:fld>
            <a:endParaRPr lang="en-US" dirty="0"/>
          </a:p>
        </p:txBody>
      </p:sp>
      <p:pic>
        <p:nvPicPr>
          <p:cNvPr id="2" name="Picture 1"/>
          <p:cNvPicPr>
            <a:picLocks noChangeAspect="1"/>
          </p:cNvPicPr>
          <p:nvPr/>
        </p:nvPicPr>
        <p:blipFill>
          <a:blip r:embed="rId3"/>
          <a:stretch>
            <a:fillRect/>
          </a:stretch>
        </p:blipFill>
        <p:spPr>
          <a:xfrm>
            <a:off x="0" y="1752600"/>
            <a:ext cx="9144000" cy="3124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fontScale="90000"/>
          </a:bodyPr>
          <a:lstStyle/>
          <a:p>
            <a:pPr algn="ctr"/>
            <a:r>
              <a:rPr lang="en-US" sz="3600" dirty="0" err="1" smtClean="0"/>
              <a:t>Processo</a:t>
            </a:r>
            <a:r>
              <a:rPr lang="en-US" sz="3600" dirty="0" smtClean="0"/>
              <a:t> de Gestão </a:t>
            </a:r>
            <a:r>
              <a:rPr lang="en-US" sz="3600" dirty="0" err="1" smtClean="0"/>
              <a:t>estratégica</a:t>
            </a:r>
            <a:r>
              <a:rPr lang="en-US" sz="3600" dirty="0" smtClean="0"/>
              <a:t> (cont.)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7</a:t>
            </a:fld>
            <a:endParaRPr lang="en-US" dirty="0"/>
          </a:p>
        </p:txBody>
      </p:sp>
      <p:sp>
        <p:nvSpPr>
          <p:cNvPr id="8" name="Rectangle 3"/>
          <p:cNvSpPr txBox="1">
            <a:spLocks/>
          </p:cNvSpPr>
          <p:nvPr/>
        </p:nvSpPr>
        <p:spPr bwMode="auto">
          <a:xfrm>
            <a:off x="457200" y="1905000"/>
            <a:ext cx="8305800" cy="4221163"/>
          </a:xfrm>
          <a:prstGeom prst="rect">
            <a:avLst/>
          </a:prstGeom>
          <a:noFill/>
          <a:ln w="9525">
            <a:noFill/>
            <a:miter lim="800000"/>
            <a:headEnd/>
            <a:tailEnd/>
          </a:ln>
        </p:spPr>
        <p:txBody>
          <a:bodyPr/>
          <a:lstStyle/>
          <a:p>
            <a:pPr marL="457200" indent="-457200" algn="just" eaLnBrk="0" hangingPunct="0">
              <a:spcBef>
                <a:spcPct val="30000"/>
              </a:spcBef>
              <a:buClr>
                <a:schemeClr val="accent1"/>
              </a:buClr>
              <a:buFont typeface="Wingdings" panose="05000000000000000000" pitchFamily="2" charset="2"/>
              <a:buChar char="Ø"/>
              <a:tabLst>
                <a:tab pos="1423988" algn="l"/>
              </a:tabLst>
            </a:pPr>
            <a:r>
              <a:rPr lang="pt-PT" sz="2800" u="sng" dirty="0" smtClean="0"/>
              <a:t>Etapa 1</a:t>
            </a:r>
            <a:r>
              <a:rPr lang="pt-PT" sz="2800" dirty="0" smtClean="0"/>
              <a:t>: Identificar a missão, os objetivos e as estratégias presentes, da organização.</a:t>
            </a:r>
          </a:p>
          <a:p>
            <a:pPr marL="457200" indent="-457200" algn="just" eaLnBrk="0" hangingPunct="0">
              <a:spcBef>
                <a:spcPct val="30000"/>
              </a:spcBef>
              <a:buClr>
                <a:schemeClr val="accent1"/>
              </a:buClr>
              <a:buFont typeface="Wingdings" panose="05000000000000000000" pitchFamily="2" charset="2"/>
              <a:buChar char="Ø"/>
              <a:tabLst>
                <a:tab pos="1423988" algn="l"/>
              </a:tabLst>
            </a:pPr>
            <a:endParaRPr lang="pt-PT" sz="800" dirty="0" smtClean="0"/>
          </a:p>
          <a:p>
            <a:pPr marL="742950" lvl="1" indent="-285750" algn="just" eaLnBrk="0" hangingPunct="0">
              <a:spcBef>
                <a:spcPct val="30000"/>
              </a:spcBef>
              <a:buFont typeface="Arial" charset="0"/>
              <a:buChar char="–"/>
              <a:tabLst>
                <a:tab pos="1423988" algn="l"/>
              </a:tabLst>
            </a:pPr>
            <a:r>
              <a:rPr lang="pt-PT" sz="2400" b="1" dirty="0" smtClean="0"/>
              <a:t>Missão:</a:t>
            </a:r>
            <a:r>
              <a:rPr lang="pt-PT" sz="2400" dirty="0" smtClean="0"/>
              <a:t> uma declaração do propósito da organização.</a:t>
            </a:r>
          </a:p>
          <a:p>
            <a:pPr marL="1143000" lvl="2" indent="-228600" algn="just" eaLnBrk="0" hangingPunct="0">
              <a:spcBef>
                <a:spcPct val="30000"/>
              </a:spcBef>
              <a:buFont typeface="Arial" charset="0"/>
              <a:buChar char="•"/>
              <a:tabLst>
                <a:tab pos="1423988" algn="l"/>
              </a:tabLst>
            </a:pPr>
            <a:r>
              <a:rPr lang="pt-PT" sz="2400" dirty="0" smtClean="0"/>
              <a:t>Que tipo de produtos e serviços.</a:t>
            </a:r>
          </a:p>
          <a:p>
            <a:pPr marL="1143000" lvl="2" indent="-228600" algn="just" eaLnBrk="0" hangingPunct="0">
              <a:spcBef>
                <a:spcPct val="30000"/>
              </a:spcBef>
              <a:buFont typeface="Arial" charset="0"/>
              <a:buChar char="•"/>
              <a:tabLst>
                <a:tab pos="1423988" algn="l"/>
              </a:tabLst>
            </a:pPr>
            <a:endParaRPr lang="pt-PT" sz="800" dirty="0" smtClean="0"/>
          </a:p>
          <a:p>
            <a:pPr marL="742950" lvl="1" indent="-285750" algn="just" eaLnBrk="0" hangingPunct="0">
              <a:spcBef>
                <a:spcPct val="30000"/>
              </a:spcBef>
              <a:buFont typeface="Arial" charset="0"/>
              <a:buChar char="–"/>
              <a:tabLst>
                <a:tab pos="1423988" algn="l"/>
              </a:tabLst>
            </a:pPr>
            <a:r>
              <a:rPr lang="pt-PT" sz="2400" b="1" dirty="0" smtClean="0"/>
              <a:t>Objetivos:</a:t>
            </a:r>
            <a:r>
              <a:rPr lang="pt-PT" sz="2400" dirty="0" smtClean="0"/>
              <a:t> a fundação do planeamento.</a:t>
            </a:r>
          </a:p>
          <a:p>
            <a:pPr marL="1143000" lvl="2" indent="-228600" algn="just" eaLnBrk="0" hangingPunct="0">
              <a:spcBef>
                <a:spcPct val="30000"/>
              </a:spcBef>
              <a:buFont typeface="Arial" charset="0"/>
              <a:buChar char="•"/>
              <a:tabLst>
                <a:tab pos="1423988" algn="l"/>
              </a:tabLst>
            </a:pPr>
            <a:r>
              <a:rPr lang="pt-PT" sz="2400" dirty="0" smtClean="0"/>
              <a:t>Objetivos de </a:t>
            </a:r>
            <a:r>
              <a:rPr lang="pt-PT" sz="2400" dirty="0" smtClean="0"/>
              <a:t>desempenho</a:t>
            </a:r>
            <a:r>
              <a:rPr lang="pt-PT" sz="2400" dirty="0" smtClean="0"/>
              <a:t> </a:t>
            </a:r>
            <a:r>
              <a:rPr lang="pt-PT" sz="2400" dirty="0" smtClean="0"/>
              <a:t>mensuráveis.</a:t>
            </a:r>
            <a:endParaRPr lang="pt-PT"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9-2</a:t>
            </a:r>
            <a:br>
              <a:rPr lang="en-US" sz="3600" dirty="0" smtClean="0"/>
            </a:br>
            <a:r>
              <a:rPr lang="en-US" sz="3600" dirty="0" err="1" smtClean="0"/>
              <a:t>Componentes</a:t>
            </a:r>
            <a:r>
              <a:rPr lang="en-US" sz="3600" dirty="0" smtClean="0"/>
              <a:t> da </a:t>
            </a:r>
            <a:r>
              <a:rPr lang="en-US" sz="3600" dirty="0" err="1" smtClean="0"/>
              <a:t>missão</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8</a:t>
            </a:fld>
            <a:endParaRPr lang="en-US" dirty="0"/>
          </a:p>
        </p:txBody>
      </p:sp>
      <p:sp>
        <p:nvSpPr>
          <p:cNvPr id="4198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2" name="Picture 1"/>
          <p:cNvPicPr>
            <a:picLocks noChangeAspect="1"/>
          </p:cNvPicPr>
          <p:nvPr/>
        </p:nvPicPr>
        <p:blipFill>
          <a:blip r:embed="rId3"/>
          <a:stretch>
            <a:fillRect/>
          </a:stretch>
        </p:blipFill>
        <p:spPr>
          <a:xfrm>
            <a:off x="0" y="1447800"/>
            <a:ext cx="9144000" cy="45259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9</a:t>
            </a:fld>
            <a:endParaRPr lang="en-US"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sz="3600" dirty="0" err="1" smtClean="0"/>
              <a:t>Processo</a:t>
            </a:r>
            <a:r>
              <a:rPr lang="en-US" sz="3600" dirty="0" smtClean="0"/>
              <a:t> de Gestão </a:t>
            </a:r>
            <a:r>
              <a:rPr lang="en-US" sz="3600" dirty="0" err="1" smtClean="0"/>
              <a:t>estratégica</a:t>
            </a:r>
            <a:r>
              <a:rPr lang="en-US" sz="3600" dirty="0" smtClean="0"/>
              <a:t> (cont.)</a:t>
            </a:r>
            <a:endParaRPr lang="en-US" sz="3600" dirty="0" smtClean="0">
              <a:latin typeface="Calibri" pitchFamily="34" charset="0"/>
            </a:endParaRPr>
          </a:p>
        </p:txBody>
      </p:sp>
      <p:sp>
        <p:nvSpPr>
          <p:cNvPr id="10"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marL="457200" indent="-457200" algn="just" eaLnBrk="0" hangingPunct="0">
              <a:spcBef>
                <a:spcPct val="30000"/>
              </a:spcBef>
              <a:buClr>
                <a:schemeClr val="accent1"/>
              </a:buClr>
              <a:buFont typeface="Wingdings" panose="05000000000000000000" pitchFamily="2" charset="2"/>
              <a:buChar char="Ø"/>
              <a:tabLst>
                <a:tab pos="1423988" algn="l"/>
              </a:tabLst>
            </a:pPr>
            <a:r>
              <a:rPr lang="pt-PT" sz="2800" u="sng" dirty="0" smtClean="0"/>
              <a:t>Etapa 2</a:t>
            </a:r>
            <a:r>
              <a:rPr lang="pt-PT" sz="2800" dirty="0" smtClean="0"/>
              <a:t>: Elaborar uma </a:t>
            </a:r>
            <a:r>
              <a:rPr lang="pt-PT" sz="2800" b="1" dirty="0" smtClean="0"/>
              <a:t>análise externa</a:t>
            </a:r>
            <a:r>
              <a:rPr lang="pt-PT" sz="2800" dirty="0" smtClean="0"/>
              <a:t>.</a:t>
            </a:r>
          </a:p>
          <a:p>
            <a:pPr marL="457200" indent="-457200" algn="just" eaLnBrk="0" hangingPunct="0">
              <a:spcBef>
                <a:spcPct val="30000"/>
              </a:spcBef>
              <a:buClr>
                <a:schemeClr val="accent1"/>
              </a:buClr>
              <a:buFont typeface="Wingdings" panose="05000000000000000000" pitchFamily="2" charset="2"/>
              <a:buChar char="Ø"/>
              <a:tabLst>
                <a:tab pos="1423988" algn="l"/>
              </a:tabLst>
            </a:pPr>
            <a:endParaRPr lang="pt-PT" sz="800" dirty="0" smtClean="0"/>
          </a:p>
          <a:p>
            <a:pPr marL="742950" lvl="1" indent="-285750" algn="just" eaLnBrk="0" hangingPunct="0">
              <a:spcBef>
                <a:spcPct val="30000"/>
              </a:spcBef>
              <a:buFont typeface="Arial" charset="0"/>
              <a:buChar char="–"/>
              <a:tabLst>
                <a:tab pos="1423988" algn="l"/>
              </a:tabLst>
            </a:pPr>
            <a:r>
              <a:rPr lang="pt-PT" sz="2400" b="1" dirty="0" smtClean="0"/>
              <a:t>Análise do meio-ambiente </a:t>
            </a:r>
            <a:r>
              <a:rPr lang="pt-PT" sz="2400" dirty="0" smtClean="0"/>
              <a:t>específico e geral da organização.</a:t>
            </a:r>
          </a:p>
          <a:p>
            <a:pPr marL="1143000" lvl="2" indent="-228600" algn="just" eaLnBrk="0" hangingPunct="0">
              <a:spcBef>
                <a:spcPct val="30000"/>
              </a:spcBef>
              <a:buFont typeface="Arial" charset="0"/>
              <a:buChar char="•"/>
              <a:tabLst>
                <a:tab pos="1423988" algn="l"/>
              </a:tabLst>
            </a:pPr>
            <a:r>
              <a:rPr lang="pt-PT" sz="2400" dirty="0" smtClean="0"/>
              <a:t>A identificação das oportunidades e ameaças.</a:t>
            </a:r>
            <a:endParaRPr lang="pt-PT"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Strategic Management&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47&quot;/&gt;&lt;property id=&quot;20307&quot; value=&quot;260&quot;/&gt;&lt;/object&gt;&lt;object type=&quot;3&quot; unique_id=&quot;18011&quot;&gt;&lt;property id=&quot;20148&quot; value=&quot;5&quot;/&gt;&lt;property id=&quot;20300&quot; value=&quot;Slide 3 - &amp;quot;What Is Strategic Management?&amp;quot;&quot;/&gt;&lt;property id=&quot;20307&quot; value=&quot;393&quot;/&gt;&lt;/object&gt;&lt;object type=&quot;3&quot; unique_id=&quot;21587&quot;&gt;&lt;property id=&quot;20148&quot; value=&quot;5&quot;/&gt;&lt;property id=&quot;20300&quot; value=&quot;Slide 37 - &amp;quot;Review Learning Outcome 9.1&amp;quot;&quot;/&gt;&lt;property id=&quot;20307&quot; value=&quot;479&quot;/&gt;&lt;/object&gt;&lt;object type=&quot;3&quot; unique_id=&quot;23395&quot;&gt;&lt;property id=&quot;20148&quot; value=&quot;5&quot;/&gt;&lt;property id=&quot;20300&quot; value=&quot;Slide 4 - &amp;quot;Why Is Strategic Management&amp;#x0D;&amp;#x0A;Important?&amp;quot;&quot;/&gt;&lt;property id=&quot;20307&quot; value=&quot;487&quot;/&gt;&lt;/object&gt;&lt;object type=&quot;3&quot; unique_id=&quot;23396&quot;&gt;&lt;property id=&quot;20148&quot; value=&quot;5&quot;/&gt;&lt;property id=&quot;20300&quot; value=&quot;Slide 5 - &amp;quot;The Strategic Management Process&amp;quot;&quot;/&gt;&lt;property id=&quot;20307&quot; value=&quot;496&quot;/&gt;&lt;/object&gt;&lt;object type=&quot;3&quot; unique_id=&quot;23397&quot;&gt;&lt;property id=&quot;20148&quot; value=&quot;5&quot;/&gt;&lt;property id=&quot;20300&quot; value=&quot;Slide 6 - &amp;quot;Exhibit 9-1&amp;#x0D;&amp;#x0A;Strategic Management Process&amp;quot;&quot;/&gt;&lt;property id=&quot;20307&quot; value=&quot;514&quot;/&gt;&lt;/object&gt;&lt;object type=&quot;3&quot; unique_id=&quot;23398&quot;&gt;&lt;property id=&quot;20148&quot; value=&quot;5&quot;/&gt;&lt;property id=&quot;20300&quot; value=&quot;Slide 7 - &amp;quot;The Strategic Management Process (cont.)&amp;quot;&quot;/&gt;&lt;property id=&quot;20307&quot; value=&quot;495&quot;/&gt;&lt;/object&gt;&lt;object type=&quot;3&quot; unique_id=&quot;23399&quot;&gt;&lt;property id=&quot;20148&quot; value=&quot;5&quot;/&gt;&lt;property id=&quot;20300&quot; value=&quot;Slide 8 - &amp;quot;Exhibit 9-2&amp;#x0D;&amp;#x0A;Components of a Mission Statement&amp;quot;&quot;/&gt;&lt;property id=&quot;20307&quot; value=&quot;516&quot;/&gt;&lt;/object&gt;&lt;object type=&quot;3&quot; unique_id=&quot;23400&quot;&gt;&lt;property id=&quot;20148&quot; value=&quot;5&quot;/&gt;&lt;property id=&quot;20300&quot; value=&quot;Slide 9 - &amp;quot;The Strategic Management Process (cont.)&amp;quot;&quot;/&gt;&lt;property id=&quot;20307&quot; value=&quot;497&quot;/&gt;&lt;/object&gt;&lt;object type=&quot;3&quot; unique_id=&quot;23401&quot;&gt;&lt;property id=&quot;20148&quot; value=&quot;5&quot;/&gt;&lt;property id=&quot;20300&quot; value=&quot;Slide 10 - &amp;quot;The Strategic Management Process (cont.)&amp;quot;&quot;/&gt;&lt;property id=&quot;20307&quot; value=&quot;494&quot;/&gt;&lt;/object&gt;&lt;object type=&quot;3&quot; unique_id=&quot;23402&quot;&gt;&lt;property id=&quot;20148&quot; value=&quot;5&quot;/&gt;&lt;property id=&quot;20300&quot; value=&quot;Slide 11 - &amp;quot;SWOT Analysis&amp;quot;&quot;/&gt;&lt;property id=&quot;20307&quot; value=&quot;493&quot;/&gt;&lt;/object&gt;&lt;object type=&quot;3&quot; unique_id=&quot;23403&quot;&gt;&lt;property id=&quot;20148&quot; value=&quot;5&quot;/&gt;&lt;property id=&quot;20300&quot; value=&quot;Slide 12 - &amp;quot;Strengths and Weaknesses&amp;quot;&quot;/&gt;&lt;property id=&quot;20307&quot; value=&quot;498&quot;/&gt;&lt;/object&gt;&lt;object type=&quot;3&quot; unique_id=&quot;23404&quot;&gt;&lt;property id=&quot;20148&quot; value=&quot;5&quot;/&gt;&lt;property id=&quot;20300&quot; value=&quot;Slide 13 - &amp;quot;The Strategic Management Process (cont.)&amp;quot;&quot;/&gt;&lt;property id=&quot;20307&quot; value=&quot;492&quot;/&gt;&lt;/object&gt;&lt;object type=&quot;3&quot; unique_id=&quot;23405&quot;&gt;&lt;property id=&quot;20148&quot; value=&quot;5&quot;/&gt;&lt;property id=&quot;20300&quot; value=&quot;Slide 14 - &amp;quot;The Strategic Management Process (cont.)&amp;quot;&quot;/&gt;&lt;property id=&quot;20307&quot; value=&quot;491&quot;/&gt;&lt;/object&gt;&lt;object type=&quot;3&quot; unique_id=&quot;23406&quot;&gt;&lt;property id=&quot;20148&quot; value=&quot;5&quot;/&gt;&lt;property id=&quot;20300&quot; value=&quot;Slide 15 - &amp;quot;What Is Corporate Strategy?&amp;quot;&quot;/&gt;&lt;property id=&quot;20307&quot; value=&quot;490&quot;/&gt;&lt;/object&gt;&lt;object type=&quot;3&quot; unique_id=&quot;23407&quot;&gt;&lt;property id=&quot;20148&quot; value=&quot;5&quot;/&gt;&lt;property id=&quot;20300&quot; value=&quot;Slide 16 - &amp;quot;Types of Corporate Strategies&amp;quot;&quot;/&gt;&lt;property id=&quot;20307&quot; value=&quot;499&quot;/&gt;&lt;/object&gt;&lt;object type=&quot;3&quot; unique_id=&quot;23408&quot;&gt;&lt;property id=&quot;20148&quot; value=&quot;5&quot;/&gt;&lt;property id=&quot;20300&quot; value=&quot;Slide 17 - &amp;quot;Exhibit 9-3&amp;#x0D;&amp;#x0A;Types of Organizational Strategies&amp;quot;&quot;/&gt;&lt;property id=&quot;20307&quot; value=&quot;513&quot;/&gt;&lt;/object&gt;&lt;object type=&quot;3&quot; unique_id=&quot;23409&quot;&gt;&lt;property id=&quot;20148&quot; value=&quot;5&quot;/&gt;&lt;property id=&quot;20300&quot; value=&quot;Slide 18 - &amp;quot;Growth Strategies&amp;quot;&quot;/&gt;&lt;property id=&quot;20307&quot; value=&quot;489&quot;/&gt;&lt;/object&gt;&lt;object type=&quot;3&quot; unique_id=&quot;23410&quot;&gt;&lt;property id=&quot;20148&quot; value=&quot;5&quot;/&gt;&lt;property id=&quot;20300&quot; value=&quot;Slide 19 - &amp;quot;Types of Growth Strategies&amp;quot;&quot;/&gt;&lt;property id=&quot;20307&quot; value=&quot;488&quot;/&gt;&lt;/object&gt;&lt;object type=&quot;3&quot; unique_id=&quot;23411&quot;&gt;&lt;property id=&quot;20148&quot; value=&quot;5&quot;/&gt;&lt;property id=&quot;20300&quot; value=&quot;Slide 20 - &amp;quot;Types of Growth Strategies (cont.)&amp;quot;&quot;/&gt;&lt;property id=&quot;20307&quot; value=&quot;500&quot;/&gt;&lt;/object&gt;&lt;object type=&quot;3&quot; unique_id=&quot;23412&quot;&gt;&lt;property id=&quot;20148&quot; value=&quot;5&quot;/&gt;&lt;property id=&quot;20300&quot; value=&quot;Slide 21 - &amp;quot;Corporate Strategies (cont.)&amp;quot;&quot;/&gt;&lt;property id=&quot;20307&quot; value=&quot;501&quot;/&gt;&lt;/object&gt;&lt;object type=&quot;3&quot; unique_id=&quot;23413&quot;&gt;&lt;property id=&quot;20148&quot; value=&quot;5&quot;/&gt;&lt;property id=&quot;20300&quot; value=&quot;Slide 22 - &amp;quot;Corporate Strategies (cont.)&amp;quot;&quot;/&gt;&lt;property id=&quot;20307&quot; value=&quot;502&quot;/&gt;&lt;/object&gt;&lt;object type=&quot;3&quot; unique_id=&quot;23414&quot;&gt;&lt;property id=&quot;20148&quot; value=&quot;5&quot;/&gt;&lt;property id=&quot;20300&quot; value=&quot;Slide 23 - &amp;quot;How Are Corporate &amp;#x0D;&amp;#x0A;Strategies Managed?&amp;quot;&quot;/&gt;&lt;property id=&quot;20307&quot; value=&quot;506&quot;/&gt;&lt;/object&gt;&lt;object type=&quot;3&quot; unique_id=&quot;23415&quot;&gt;&lt;property id=&quot;20148&quot; value=&quot;5&quot;/&gt;&lt;property id=&quot;20300&quot; value=&quot;Slide 24 - &amp;quot;Competitive Strategies&amp;quot;&quot;/&gt;&lt;property id=&quot;20307&quot; value=&quot;505&quot;/&gt;&lt;/object&gt;&lt;object type=&quot;3&quot; unique_id=&quot;23416&quot;&gt;&lt;property id=&quot;20148&quot; value=&quot;5&quot;/&gt;&lt;property id=&quot;20300&quot; value=&quot;Slide 25 - &amp;quot;Five Forces Model&amp;quot;&quot;/&gt;&lt;property id=&quot;20307&quot; value=&quot;504&quot;/&gt;&lt;/object&gt;&lt;object type=&quot;3&quot; unique_id=&quot;23417&quot;&gt;&lt;property id=&quot;20148&quot; value=&quot;5&quot;/&gt;&lt;property id=&quot;20300&quot; value=&quot;Slide 26 - &amp;quot;Five Forces Model (cont.)&amp;quot;&quot;/&gt;&lt;property id=&quot;20307&quot; value=&quot;511&quot;/&gt;&lt;/object&gt;&lt;object type=&quot;3&quot; unique_id=&quot;23418&quot;&gt;&lt;property id=&quot;20148&quot; value=&quot;5&quot;/&gt;&lt;property id=&quot;20300&quot; value=&quot;Slide 27 - &amp;quot;Choosing a Competitive Strategy&amp;quot;&quot;/&gt;&lt;property id=&quot;20307&quot; value=&quot;510&quot;/&gt;&lt;/object&gt;&lt;object type=&quot;3&quot; unique_id=&quot;23419&quot;&gt;&lt;property id=&quot;20148&quot; value=&quot;5&quot;/&gt;&lt;property id=&quot;20300&quot; value=&quot;Slide 28 - &amp;quot;Choosing a Competitive Strategy (cont.)&amp;quot;&quot;/&gt;&lt;property id=&quot;20307&quot; value=&quot;509&quot;/&gt;&lt;/object&gt;&lt;object type=&quot;3&quot; unique_id=&quot;23420&quot;&gt;&lt;property id=&quot;20148&quot; value=&quot;5&quot;/&gt;&lt;property id=&quot;20300&quot; value=&quot;Slide 29 - &amp;quot;Functional Strategy&amp;quot;&quot;/&gt;&lt;property id=&quot;20307&quot; value=&quot;508&quot;/&gt;&lt;/object&gt;&lt;object type=&quot;3&quot; unique_id=&quot;23421&quot;&gt;&lt;property id=&quot;20148&quot; value=&quot;5&quot;/&gt;&lt;property id=&quot;20300&quot; value=&quot;Slide 30 - &amp;quot;Current Strategic Management Issues&amp;quot;&quot;/&gt;&lt;property id=&quot;20307&quot; value=&quot;507&quot;/&gt;&lt;/object&gt;&lt;object type=&quot;3&quot; unique_id=&quot;23422&quot;&gt;&lt;property id=&quot;20148&quot; value=&quot;5&quot;/&gt;&lt;property id=&quot;20300&quot; value=&quot;Slide 31 - &amp;quot;Exhibit 9-4&amp;#x0D;&amp;#x0A;Effective Strategic Leadership&amp;quot;&quot;/&gt;&lt;property id=&quot;20307&quot; value=&quot;521&quot;/&gt;&lt;/object&gt;&lt;object type=&quot;3&quot; unique_id=&quot;23423&quot;&gt;&lt;property id=&quot;20148&quot; value=&quot;5&quot;/&gt;&lt;property id=&quot;20300&quot; value=&quot;Slide 32 - &amp;quot;Current Strategic Management Issues (cont.)&amp;quot;&quot;/&gt;&lt;property id=&quot;20307&quot; value=&quot;512&quot;/&gt;&lt;/object&gt;&lt;object type=&quot;3&quot; unique_id=&quot;23424&quot;&gt;&lt;property id=&quot;20148&quot; value=&quot;5&quot;/&gt;&lt;property id=&quot;20300&quot; value=&quot;Slide 33 - &amp;quot;Exhibit 9-5 &amp;#x0D;&amp;#x0A;Developing Strategic Flexibility&amp;quot;&quot;/&gt;&lt;property id=&quot;20307&quot; value=&quot;520&quot;/&gt;&lt;/object&gt;&lt;object type=&quot;3&quot; unique_id=&quot;23425&quot;&gt;&lt;property id=&quot;20148&quot; value=&quot;5&quot;/&gt;&lt;property id=&quot;20300&quot; value=&quot;Slide 34 - &amp;quot;Important Organizational Strategies for Today’s Environment&amp;quot;&quot;/&gt;&lt;property id=&quot;20307&quot; value=&quot;503&quot;/&gt;&lt;/object&gt;&lt;object type=&quot;3&quot; unique_id=&quot;23426&quot;&gt;&lt;property id=&quot;20148&quot; value=&quot;5&quot;/&gt;&lt;property id=&quot;20300&quot; value=&quot;Slide 35 - &amp;quot;Important Organizational Strategies for Today’s Environment (cont.)&amp;quot;&quot;/&gt;&lt;property id=&quot;20307&quot; value=&quot;515&quot;/&gt;&lt;/object&gt;&lt;object type=&quot;3&quot; unique_id=&quot;23427&quot;&gt;&lt;property id=&quot;20148&quot; value=&quot;5&quot;/&gt;&lt;property id=&quot;20300&quot; value=&quot;Slide 36 - &amp;quot;Exhibit 9-6&amp;#x0D;&amp;#x0A;First-Mover Advantages and Disadvantages&amp;quot;&quot;/&gt;&lt;property id=&quot;20307&quot; value=&quot;519&quot;/&gt;&lt;/object&gt;&lt;object type=&quot;3&quot; unique_id=&quot;23428&quot;&gt;&lt;property id=&quot;20148&quot; value=&quot;5&quot;/&gt;&lt;property id=&quot;20300&quot; value=&quot;Slide 38 - &amp;quot;Review Learning Outcome 9.2&amp;quot;&quot;/&gt;&lt;property id=&quot;20307&quot; value=&quot;518&quot;/&gt;&lt;/object&gt;&lt;object type=&quot;3&quot; unique_id=&quot;23429&quot;&gt;&lt;property id=&quot;20148&quot; value=&quot;5&quot;/&gt;&lt;property id=&quot;20300&quot; value=&quot;Slide 39 - &amp;quot;Review Learning Outcome 9.2 (cont.)&amp;quot;&quot;/&gt;&lt;property id=&quot;20307&quot; value=&quot;517&quot;/&gt;&lt;/object&gt;&lt;object type=&quot;3&quot; unique_id=&quot;23430&quot;&gt;&lt;property id=&quot;20148&quot; value=&quot;5&quot;/&gt;&lt;property id=&quot;20300&quot; value=&quot;Slide 40 - &amp;quot;Review Learning Outcome 9.3&amp;quot;&quot;/&gt;&lt;property id=&quot;20307&quot; value=&quot;522&quot;/&gt;&lt;/object&gt;&lt;object type=&quot;3&quot; unique_id=&quot;23431&quot;&gt;&lt;property id=&quot;20148&quot; value=&quot;5&quot;/&gt;&lt;property id=&quot;20300&quot; value=&quot;Slide 41 - &amp;quot;Review Learning Outcome 9.3&amp;#x0D;&amp;#x0A; (cont.)&amp;quot;&quot;/&gt;&lt;property id=&quot;20307&quot; value=&quot;524&quot;/&gt;&lt;/object&gt;&lt;object type=&quot;3&quot; unique_id=&quot;23432&quot;&gt;&lt;property id=&quot;20148&quot; value=&quot;5&quot;/&gt;&lt;property id=&quot;20300&quot; value=&quot;Slide 42 - &amp;quot;Review Learning Outcome 9.3&amp;#x0D;&amp;#x0A; (cont.)&amp;quot;&quot;/&gt;&lt;property id=&quot;20307&quot; value=&quot;526&quot;/&gt;&lt;/object&gt;&lt;object type=&quot;3&quot; unique_id=&quot;23433&quot;&gt;&lt;property id=&quot;20148&quot; value=&quot;5&quot;/&gt;&lt;property id=&quot;20300&quot; value=&quot;Slide 43 - &amp;quot;Review Learning Outcome 9.4&amp;quot;&quot;/&gt;&lt;property id=&quot;20307&quot; value=&quot;523&quot;/&gt;&lt;/object&gt;&lt;object type=&quot;3&quot; unique_id=&quot;23434&quot;&gt;&lt;property id=&quot;20148&quot; value=&quot;5&quot;/&gt;&lt;property id=&quot;20300&quot; value=&quot;Slide 44 - &amp;quot;Review Learning Outcome 9.4 (cont.)&amp;quot;&quot;/&gt;&lt;property id=&quot;20307&quot; value=&quot;527&quot;/&gt;&lt;/object&gt;&lt;object type=&quot;3&quot; unique_id=&quot;23435&quot;&gt;&lt;property id=&quot;20148&quot; value=&quot;5&quot;/&gt;&lt;property id=&quot;20300&quot; value=&quot;Slide 45 - &amp;quot;Review Learning Outcome 9.5&amp;quot;&quot;/&gt;&lt;property id=&quot;20307&quot; value=&quot;525&quot;/&gt;&lt;/object&gt;&lt;object type=&quot;3&quot; unique_id=&quot;23436&quot;&gt;&lt;property id=&quot;20148&quot; value=&quot;5&quot;/&gt;&lt;property id=&quot;20300&quot; value=&quot;Slide 46 - &amp;quot;Review Learning Outcome 9.5 (cont.)&amp;quot;&quot;/&gt;&lt;property id=&quot;20307&quot; value=&quot;528&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18660</TotalTime>
  <Words>4918</Words>
  <Application>Microsoft Office PowerPoint</Application>
  <PresentationFormat>On-screen Show (4:3)</PresentationFormat>
  <Paragraphs>397</Paragraphs>
  <Slides>41</Slides>
  <Notes>39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41</vt:i4>
      </vt:variant>
    </vt:vector>
  </HeadingPairs>
  <TitlesOfParts>
    <vt:vector size="52" baseType="lpstr">
      <vt:lpstr>Arial</vt:lpstr>
      <vt:lpstr>Calibri</vt:lpstr>
      <vt:lpstr>Gill Sans MT</vt:lpstr>
      <vt:lpstr>HelveticaNeue-Bold</vt:lpstr>
      <vt:lpstr>HelveticaNeue-Light</vt:lpstr>
      <vt:lpstr>Wingdings</vt:lpstr>
      <vt:lpstr>Wingdings 3</vt:lpstr>
      <vt:lpstr>mgmt12e (1)</vt:lpstr>
      <vt:lpstr>3_Office Theme</vt:lpstr>
      <vt:lpstr>4_Office Theme</vt:lpstr>
      <vt:lpstr>Urban Pop</vt:lpstr>
      <vt:lpstr>Gestão estratégica</vt:lpstr>
      <vt:lpstr>Objectivos</vt:lpstr>
      <vt:lpstr>O que é a Gestão estratégica?</vt:lpstr>
      <vt:lpstr>Porque é que a Gestão estratégica é importante?</vt:lpstr>
      <vt:lpstr>Processo de Gestão estratégica</vt:lpstr>
      <vt:lpstr>figura 9-1 Processo de Gestão estratégica</vt:lpstr>
      <vt:lpstr>Processo de Gestão estratégica (cont.)</vt:lpstr>
      <vt:lpstr>figura 9-2 Componentes da missão</vt:lpstr>
      <vt:lpstr>Processo de Gestão estratégica (cont.)</vt:lpstr>
      <vt:lpstr>Processo de Gestão estratégica (cont.)</vt:lpstr>
      <vt:lpstr>Processo de Gestão estratégica (cont.)</vt:lpstr>
      <vt:lpstr>Análise SWOT</vt:lpstr>
      <vt:lpstr>Forças e fraquezas</vt:lpstr>
      <vt:lpstr>Processo de Gestão estratégica (cont.)</vt:lpstr>
      <vt:lpstr>Processo de Gestão estratégica (cont.)</vt:lpstr>
      <vt:lpstr>Processo de Gestão estratégica (cont.)</vt:lpstr>
      <vt:lpstr>Estratégia corporative –  nível organizacional</vt:lpstr>
      <vt:lpstr>Tipos de estratégias Corporativas</vt:lpstr>
      <vt:lpstr>figura 9-3 Tipos de estratégias corporativas</vt:lpstr>
      <vt:lpstr>Estratégia de crescimento</vt:lpstr>
      <vt:lpstr>Tipos de estratégias de crescimento</vt:lpstr>
      <vt:lpstr>Tipos de estratégias de crescimento</vt:lpstr>
      <vt:lpstr>Tipos de estratégias de crescimento (cont.)</vt:lpstr>
      <vt:lpstr>Tipos de estratégias Corporativas (Cont.)</vt:lpstr>
      <vt:lpstr>Tipos de estratégias Corporativas (Cont.)</vt:lpstr>
      <vt:lpstr>Como são geridas as estratégias corporativas</vt:lpstr>
      <vt:lpstr>Matriz BCG</vt:lpstr>
      <vt:lpstr>Estratégias Competitivas –  nível dos negócios</vt:lpstr>
      <vt:lpstr>Modelo das cinco forças (Michael Porter, 1979)</vt:lpstr>
      <vt:lpstr>Modelo das cinco forças (cont.)</vt:lpstr>
      <vt:lpstr>Estratégias competitivas</vt:lpstr>
      <vt:lpstr>Estratégias competitivas (cont.)</vt:lpstr>
      <vt:lpstr>Estratégias funcionais</vt:lpstr>
      <vt:lpstr>Tópicos atuais sobre a liderança estratégica</vt:lpstr>
      <vt:lpstr>figura 9-4 liderança estratégica eficaz</vt:lpstr>
      <vt:lpstr>Tópicos atuais sobre a liderança estratégica (Cont.)</vt:lpstr>
      <vt:lpstr>figura 9-5  Desenvolver a flexibilidade estratégica</vt:lpstr>
      <vt:lpstr>Estratégias organizacionais Importantes no ambiente atual</vt:lpstr>
      <vt:lpstr>Estratégias organizacionais Importantes no ambiente atual (Cont.)</vt:lpstr>
      <vt:lpstr>figura 9-6 vantagens e desvantagens de ser o primeiro (first mover)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Eduarda Soares</cp:lastModifiedBy>
  <cp:revision>261</cp:revision>
  <dcterms:created xsi:type="dcterms:W3CDTF">2012-10-07T22:51:25Z</dcterms:created>
  <dcterms:modified xsi:type="dcterms:W3CDTF">2016-09-13T11:14:43Z</dcterms:modified>
</cp:coreProperties>
</file>